
<file path=[Content_Types].xml><?xml version="1.0" encoding="utf-8"?>
<Types xmlns="http://schemas.openxmlformats.org/package/2006/content-types">
  <Default Extension="emf" ContentType="image/x-emf"/>
  <Default Extension="rels" ContentType="application/vnd.openxmlformats-package.relationships+xml"/>
  <Default Extension="jpg" ContentType="image/jpeg"/>
  <Default Extension="xml" ContentType="application/xml"/>
  <Default Extension="jpeg" ContentType="image/jpeg"/>
  <Default Extension="png" ContentType="image/png"/>
  <Default Extension="tiff" ContentType="image/tiff"/>
  <Default Extension="bin" ContentType="application/vnd.openxmlformats-officedocument.presentationml.printerSettings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6.xml" ContentType="application/vnd.openxmlformats-officedocument.theme+xml"/>
  <Override PartName="/ppt/slideLayouts/slideLayout42.xml" ContentType="application/vnd.openxmlformats-officedocument.presentationml.slideLayout+xml"/>
  <Override PartName="/ppt/theme/theme7.xml" ContentType="application/vnd.openxmlformats-officedocument.theme+xml"/>
  <Override PartName="/ppt/slideLayouts/slideLayout43.xml" ContentType="application/vnd.openxmlformats-officedocument.presentationml.slideLayout+xml"/>
  <Override PartName="/ppt/theme/theme8.xml" ContentType="application/vnd.openxmlformats-officedocument.theme+xml"/>
  <Override PartName="/ppt/slideLayouts/slideLayout44.xml" ContentType="application/vnd.openxmlformats-officedocument.presentationml.slideLayout+xml"/>
  <Override PartName="/ppt/theme/theme9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10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11.xml" ContentType="application/vnd.openxmlformats-officedocument.theme+xml"/>
  <Override PartName="/ppt/slideLayouts/slideLayout65.xml" ContentType="application/vnd.openxmlformats-officedocument.presentationml.slideLayout+xml"/>
  <Override PartName="/ppt/theme/theme12.xml" ContentType="application/vnd.openxmlformats-officedocument.theme+xml"/>
  <Override PartName="/ppt/slideLayouts/slideLayout66.xml" ContentType="application/vnd.openxmlformats-officedocument.presentationml.slideLayout+xml"/>
  <Override PartName="/ppt/theme/theme13.xml" ContentType="application/vnd.openxmlformats-officedocument.theme+xml"/>
  <Override PartName="/ppt/slideLayouts/slideLayout67.xml" ContentType="application/vnd.openxmlformats-officedocument.presentationml.slideLayout+xml"/>
  <Override PartName="/ppt/theme/theme14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7" r:id="rId2"/>
    <p:sldMasterId id="2147483679" r:id="rId3"/>
    <p:sldMasterId id="2147483681" r:id="rId4"/>
    <p:sldMasterId id="2147483683" r:id="rId5"/>
    <p:sldMasterId id="2147483689" r:id="rId6"/>
    <p:sldMasterId id="2147483706" r:id="rId7"/>
    <p:sldMasterId id="2147483708" r:id="rId8"/>
    <p:sldMasterId id="2147483710" r:id="rId9"/>
    <p:sldMasterId id="2147483712" r:id="rId10"/>
    <p:sldMasterId id="2147483718" r:id="rId11"/>
    <p:sldMasterId id="2147483735" r:id="rId12"/>
    <p:sldMasterId id="2147483737" r:id="rId13"/>
    <p:sldMasterId id="2147483739" r:id="rId14"/>
    <p:sldMasterId id="2147483741" r:id="rId15"/>
  </p:sldMasterIdLst>
  <p:notesMasterIdLst>
    <p:notesMasterId r:id="rId44"/>
  </p:notesMasterIdLst>
  <p:sldIdLst>
    <p:sldId id="293" r:id="rId16"/>
    <p:sldId id="294" r:id="rId17"/>
    <p:sldId id="288" r:id="rId18"/>
    <p:sldId id="283" r:id="rId19"/>
    <p:sldId id="287" r:id="rId20"/>
    <p:sldId id="260" r:id="rId21"/>
    <p:sldId id="264" r:id="rId22"/>
    <p:sldId id="284" r:id="rId23"/>
    <p:sldId id="257" r:id="rId24"/>
    <p:sldId id="289" r:id="rId25"/>
    <p:sldId id="286" r:id="rId26"/>
    <p:sldId id="281" r:id="rId27"/>
    <p:sldId id="290" r:id="rId28"/>
    <p:sldId id="269" r:id="rId29"/>
    <p:sldId id="270" r:id="rId30"/>
    <p:sldId id="271" r:id="rId31"/>
    <p:sldId id="272" r:id="rId32"/>
    <p:sldId id="273" r:id="rId33"/>
    <p:sldId id="291" r:id="rId34"/>
    <p:sldId id="275" r:id="rId35"/>
    <p:sldId id="276" r:id="rId36"/>
    <p:sldId id="277" r:id="rId37"/>
    <p:sldId id="265" r:id="rId38"/>
    <p:sldId id="263" r:id="rId39"/>
    <p:sldId id="261" r:id="rId40"/>
    <p:sldId id="262" r:id="rId41"/>
    <p:sldId id="266" r:id="rId42"/>
    <p:sldId id="282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0" d="100"/>
          <a:sy n="60" d="100"/>
        </p:scale>
        <p:origin x="-156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9" Type="http://schemas.openxmlformats.org/officeDocument/2006/relationships/slide" Target="slides/slide24.xml"/><Relationship Id="rId7" Type="http://schemas.openxmlformats.org/officeDocument/2006/relationships/slideMaster" Target="slideMasters/slideMaster7.xml"/><Relationship Id="rId43" Type="http://schemas.openxmlformats.org/officeDocument/2006/relationships/slide" Target="slides/slide28.xml"/><Relationship Id="rId25" Type="http://schemas.openxmlformats.org/officeDocument/2006/relationships/slide" Target="slides/slide10.xml"/><Relationship Id="rId10" Type="http://schemas.openxmlformats.org/officeDocument/2006/relationships/slideMaster" Target="slideMasters/slideMaster10.xml"/><Relationship Id="rId17" Type="http://schemas.openxmlformats.org/officeDocument/2006/relationships/slide" Target="slides/slide2.xml"/><Relationship Id="rId9" Type="http://schemas.openxmlformats.org/officeDocument/2006/relationships/slideMaster" Target="slideMasters/slideMaster9.xml"/><Relationship Id="rId18" Type="http://schemas.openxmlformats.org/officeDocument/2006/relationships/slide" Target="slides/slide3.xml"/><Relationship Id="rId27" Type="http://schemas.openxmlformats.org/officeDocument/2006/relationships/slide" Target="slides/slide12.xml"/><Relationship Id="rId14" Type="http://schemas.openxmlformats.org/officeDocument/2006/relationships/slideMaster" Target="slideMasters/slideMaster14.xml"/><Relationship Id="rId4" Type="http://schemas.openxmlformats.org/officeDocument/2006/relationships/slideMaster" Target="slideMasters/slideMaster4.xml"/><Relationship Id="rId28" Type="http://schemas.openxmlformats.org/officeDocument/2006/relationships/slide" Target="slides/slide13.xml"/><Relationship Id="rId45" Type="http://schemas.openxmlformats.org/officeDocument/2006/relationships/printerSettings" Target="printerSettings/printerSettings1.bin"/><Relationship Id="rId42" Type="http://schemas.openxmlformats.org/officeDocument/2006/relationships/slide" Target="slides/slide27.xml"/><Relationship Id="rId6" Type="http://schemas.openxmlformats.org/officeDocument/2006/relationships/slideMaster" Target="slideMasters/slideMaster6.xml"/><Relationship Id="rId49" Type="http://schemas.openxmlformats.org/officeDocument/2006/relationships/tableStyles" Target="tableStyles.xml"/><Relationship Id="rId44" Type="http://schemas.openxmlformats.org/officeDocument/2006/relationships/notesMaster" Target="notesMasters/notesMaster1.xml"/><Relationship Id="rId19" Type="http://schemas.openxmlformats.org/officeDocument/2006/relationships/slide" Target="slides/slide4.xml"/><Relationship Id="rId38" Type="http://schemas.openxmlformats.org/officeDocument/2006/relationships/slide" Target="slides/slide23.xml"/><Relationship Id="rId20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46" Type="http://schemas.openxmlformats.org/officeDocument/2006/relationships/presProps" Target="presProps.xml"/><Relationship Id="rId35" Type="http://schemas.openxmlformats.org/officeDocument/2006/relationships/slide" Target="slides/slide20.xml"/><Relationship Id="rId31" Type="http://schemas.openxmlformats.org/officeDocument/2006/relationships/slide" Target="slides/slide16.xml"/><Relationship Id="rId34" Type="http://schemas.openxmlformats.org/officeDocument/2006/relationships/slide" Target="slides/slide19.xml"/><Relationship Id="rId40" Type="http://schemas.openxmlformats.org/officeDocument/2006/relationships/slide" Target="slides/slide25.xml"/><Relationship Id="rId36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24" Type="http://schemas.openxmlformats.org/officeDocument/2006/relationships/slide" Target="slides/slide9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12" Type="http://schemas.openxmlformats.org/officeDocument/2006/relationships/slideMaster" Target="slideMasters/slideMaster12.xml"/><Relationship Id="rId3" Type="http://schemas.openxmlformats.org/officeDocument/2006/relationships/slideMaster" Target="slideMasters/slideMaster3.xml"/><Relationship Id="rId23" Type="http://schemas.openxmlformats.org/officeDocument/2006/relationships/slide" Target="slides/slide8.xml"/><Relationship Id="rId26" Type="http://schemas.openxmlformats.org/officeDocument/2006/relationships/slide" Target="slides/slide11.xml"/><Relationship Id="rId30" Type="http://schemas.openxmlformats.org/officeDocument/2006/relationships/slide" Target="slides/slide15.xml"/><Relationship Id="rId11" Type="http://schemas.openxmlformats.org/officeDocument/2006/relationships/slideMaster" Target="slideMasters/slideMaster11.xml"/><Relationship Id="rId29" Type="http://schemas.openxmlformats.org/officeDocument/2006/relationships/slide" Target="slides/slide14.xml"/><Relationship Id="rId16" Type="http://schemas.openxmlformats.org/officeDocument/2006/relationships/slide" Target="slides/slide1.xml"/><Relationship Id="rId33" Type="http://schemas.openxmlformats.org/officeDocument/2006/relationships/slide" Target="slides/slide18.xml"/><Relationship Id="rId41" Type="http://schemas.openxmlformats.org/officeDocument/2006/relationships/slide" Target="slides/slide26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2" Type="http://schemas.openxmlformats.org/officeDocument/2006/relationships/slide" Target="slides/slide7.xml"/><Relationship Id="rId21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5EB79-89E8-A94B-AC1A-54DCF624E5B2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6E2D0-3DA8-0A4F-9A90-3E1A8900A5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924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Difficult to see the picture</a:t>
            </a:r>
            <a:r>
              <a:rPr lang="en-US" baseline="0" dirty="0" smtClean="0"/>
              <a:t> in the lower half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Color coding is a bit misleading. D</a:t>
            </a:r>
            <a:r>
              <a:rPr lang="en-US" baseline="0" dirty="0" smtClean="0"/>
              <a:t>oes purple (right sight, lower level) </a:t>
            </a:r>
            <a:r>
              <a:rPr lang="en-US" dirty="0" smtClean="0"/>
              <a:t> represent</a:t>
            </a:r>
            <a:r>
              <a:rPr lang="en-US" baseline="0" dirty="0" smtClean="0"/>
              <a:t> analysis? If so, be sure to say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Something more</a:t>
            </a:r>
            <a:r>
              <a:rPr lang="en-US" baseline="0" dirty="0" smtClean="0"/>
              <a:t> structured than this is preferable.  I still think this is getting too long. There will be other people talking about NGS and we will be the last</a:t>
            </a:r>
          </a:p>
          <a:p>
            <a:r>
              <a:rPr lang="en-US" baseline="0" dirty="0" smtClean="0"/>
              <a:t>To talk about NGS, so a lot of this will be covered. We should give no more than 3-5min motivation.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This is getting too long. There will be other people talking about NGS and we will be the last</a:t>
            </a:r>
          </a:p>
          <a:p>
            <a:r>
              <a:rPr lang="en-US" baseline="0" dirty="0" smtClean="0"/>
              <a:t>To talk about NGS, so a lot of this will be covered. We should give no more than 3-5min motivation.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</a:t>
            </a:r>
            <a:r>
              <a:rPr lang="en-US" baseline="0" dirty="0" smtClean="0"/>
              <a:t> is point 4 an impact? Is it not a challenge? I don’t know how we can claim point 5?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Good slide.</a:t>
            </a:r>
            <a:r>
              <a:rPr lang="en-US" baseline="0" dirty="0" smtClean="0"/>
              <a:t> Modified title a bit..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Need </a:t>
            </a:r>
            <a:r>
              <a:rPr lang="en-US" smtClean="0"/>
              <a:t>to use an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will be very hard to read!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pic>
        <p:nvPicPr>
          <p:cNvPr id="9" name="Picture 8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8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marL="0" lv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5"/>
            <a:ext cx="914400" cy="5533278"/>
          </a:xfrm>
        </p:spPr>
        <p:txBody>
          <a:bodyPr vert="eaVert" lIns="274306" tIns="685765" bIns="685765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18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JSAGA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A5C55-3288-6B44-9CB7-F600EA5FB55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1496703"/>
            <a:ext cx="8923005" cy="1537850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en-US" sz="3200" dirty="0" smtClean="0">
                <a:latin typeface="Arial Black"/>
                <a:cs typeface="Arial Black"/>
              </a:rPr>
              <a:t>DARE-NGS: Towards Extensible and Scalable NGS Analytics on the TeraGrid/XD</a:t>
            </a:r>
            <a:endParaRPr lang="en-US" sz="3200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026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D4EB-88D0-C141-9474-CCD86A78CB94}" type="datetimeFigureOut">
              <a:rPr lang="en-US"/>
              <a:pPr>
                <a:defRPr/>
              </a:pPr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D7D56-DFB1-7F41-B558-839B7F3832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pic>
        <p:nvPicPr>
          <p:cNvPr id="9" name="Picture 8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8913813" cy="792651"/>
          </a:xfrm>
          <a:solidFill>
            <a:srgbClr val="424242"/>
          </a:solidFill>
        </p:spPr>
        <p:txBody>
          <a:bodyPr lIns="1097224" anchor="ctr" anchorCtr="0">
            <a:normAutofit/>
          </a:bodyPr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34" y="2068618"/>
            <a:ext cx="7707367" cy="4197711"/>
          </a:xfrm>
        </p:spPr>
        <p:txBody>
          <a:bodyPr/>
          <a:lstStyle>
            <a:lvl1pPr>
              <a:buClr>
                <a:srgbClr val="8BACBD"/>
              </a:buClr>
              <a:defRPr/>
            </a:lvl1pPr>
            <a:lvl2pPr>
              <a:buClr>
                <a:srgbClr val="B5B5B5"/>
              </a:buClr>
              <a:defRPr/>
            </a:lvl2pPr>
            <a:lvl3pPr>
              <a:buClr>
                <a:srgbClr val="8BACBD"/>
              </a:buClr>
              <a:defRPr/>
            </a:lvl3pPr>
            <a:lvl4pPr>
              <a:buClr>
                <a:srgbClr val="B5B5B5"/>
              </a:buClr>
              <a:defRPr/>
            </a:lvl4pPr>
            <a:lvl5pPr>
              <a:buClr>
                <a:srgbClr val="8BACBD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8" name="Picture 7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8" y="334441"/>
            <a:ext cx="2282176" cy="55814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91435" rIns="274306" bIns="91435" rtlCol="0" anchor="t" anchorCtr="0"/>
          <a:lstStyle>
            <a:lvl1pPr marL="0" indent="0" algn="l" defTabSz="914353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659" tIns="45718" rIns="274306" bIns="45718" rtlCol="0" anchor="b" anchorCtr="0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91435" rIns="274306" bIns="91435" rtlCol="0" anchor="ctr" anchorCtr="0">
            <a:normAutofit/>
          </a:bodyPr>
          <a:lstStyle>
            <a:lvl1pPr marL="0" indent="0" algn="l" defTabSz="914353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8913813" cy="792651"/>
          </a:xfrm>
          <a:solidFill>
            <a:srgbClr val="424242"/>
          </a:solidFill>
        </p:spPr>
        <p:txBody>
          <a:bodyPr lIns="1097224" anchor="ctr" anchorCtr="0">
            <a:normAutofit/>
          </a:bodyPr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34" y="2068618"/>
            <a:ext cx="7707367" cy="4197711"/>
          </a:xfrm>
        </p:spPr>
        <p:txBody>
          <a:bodyPr/>
          <a:lstStyle>
            <a:lvl1pPr>
              <a:buClr>
                <a:srgbClr val="8BACBD"/>
              </a:buClr>
              <a:defRPr/>
            </a:lvl1pPr>
            <a:lvl2pPr>
              <a:buClr>
                <a:srgbClr val="B5B5B5"/>
              </a:buClr>
              <a:defRPr/>
            </a:lvl2pPr>
            <a:lvl3pPr>
              <a:buClr>
                <a:srgbClr val="8BACBD"/>
              </a:buClr>
              <a:defRPr/>
            </a:lvl3pPr>
            <a:lvl4pPr>
              <a:buClr>
                <a:srgbClr val="B5B5B5"/>
              </a:buClr>
              <a:defRPr/>
            </a:lvl4pPr>
            <a:lvl5pPr>
              <a:buClr>
                <a:srgbClr val="8BACBD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8" name="Picture 7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8" y="334441"/>
            <a:ext cx="2282176" cy="55814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6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8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marL="0" lv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91435" rIns="274306" bIns="91435" rtlCol="0" anchor="t" anchorCtr="0"/>
          <a:lstStyle>
            <a:lvl1pPr marL="0" indent="0" algn="l" defTabSz="914353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5"/>
            <a:ext cx="914400" cy="5533278"/>
          </a:xfrm>
        </p:spPr>
        <p:txBody>
          <a:bodyPr vert="eaVert" lIns="274306" tIns="685765" bIns="685765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186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JSAGA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A5C55-3288-6B44-9CB7-F600EA5FB55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D4EB-88D0-C141-9474-CCD86A78CB94}" type="datetimeFigureOut">
              <a:rPr lang="en-US"/>
              <a:pPr>
                <a:defRPr/>
              </a:pPr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D7D56-DFB1-7F41-B558-839B7F3832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659" tIns="45718" rIns="274306" bIns="45718" rtlCol="0" anchor="b" anchorCtr="0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91435" rIns="274306" bIns="91435" rtlCol="0" anchor="ctr" anchorCtr="0">
            <a:normAutofit/>
          </a:bodyPr>
          <a:lstStyle>
            <a:lvl1pPr marL="0" indent="0" algn="l" defTabSz="914353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pic>
        <p:nvPicPr>
          <p:cNvPr id="9" name="Picture 8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8913813" cy="792651"/>
          </a:xfrm>
          <a:solidFill>
            <a:srgbClr val="424242"/>
          </a:solidFill>
        </p:spPr>
        <p:txBody>
          <a:bodyPr lIns="1097224" anchor="ctr" anchorCtr="0">
            <a:normAutofit/>
          </a:bodyPr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34" y="2068618"/>
            <a:ext cx="7707367" cy="4197711"/>
          </a:xfrm>
        </p:spPr>
        <p:txBody>
          <a:bodyPr/>
          <a:lstStyle>
            <a:lvl1pPr>
              <a:buClr>
                <a:srgbClr val="8BACBD"/>
              </a:buClr>
              <a:defRPr/>
            </a:lvl1pPr>
            <a:lvl2pPr>
              <a:buClr>
                <a:srgbClr val="B5B5B5"/>
              </a:buClr>
              <a:defRPr/>
            </a:lvl2pPr>
            <a:lvl3pPr>
              <a:buClr>
                <a:srgbClr val="8BACBD"/>
              </a:buClr>
              <a:defRPr/>
            </a:lvl3pPr>
            <a:lvl4pPr>
              <a:buClr>
                <a:srgbClr val="B5B5B5"/>
              </a:buClr>
              <a:defRPr/>
            </a:lvl4pPr>
            <a:lvl5pPr>
              <a:buClr>
                <a:srgbClr val="8BACBD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8" name="Picture 7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8" y="334441"/>
            <a:ext cx="2282176" cy="55814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91435" rIns="274306" bIns="91435" rtlCol="0" anchor="t" anchorCtr="0"/>
          <a:lstStyle>
            <a:lvl1pPr marL="0" indent="0" algn="l" defTabSz="914353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659" tIns="45718" rIns="274306" bIns="45718" rtlCol="0" anchor="b" anchorCtr="0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91435" rIns="274306" bIns="91435" rtlCol="0" anchor="ctr" anchorCtr="0">
            <a:normAutofit/>
          </a:bodyPr>
          <a:lstStyle>
            <a:lvl1pPr marL="0" indent="0" algn="l" defTabSz="914353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6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8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marL="0" lv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5"/>
            <a:ext cx="914400" cy="5533278"/>
          </a:xfrm>
        </p:spPr>
        <p:txBody>
          <a:bodyPr vert="eaVert" lIns="274306" tIns="685765" bIns="685765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JSAGA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A5C55-3288-6B44-9CB7-F600EA5FB55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6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D4EB-88D0-C141-9474-CCD86A78CB94}" type="datetimeFigureOut">
              <a:rPr lang="en-US"/>
              <a:pPr>
                <a:defRPr/>
              </a:pPr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D7D56-DFB1-7F41-B558-839B7F3832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4" Type="http://schemas.openxmlformats.org/officeDocument/2006/relationships/slideLayout" Target="../slideLayouts/slideLayout14.xml"/><Relationship Id="rId4" Type="http://schemas.openxmlformats.org/officeDocument/2006/relationships/slideLayout" Target="../slideLayouts/slideLayout4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6" Type="http://schemas.openxmlformats.org/officeDocument/2006/relationships/slideLayout" Target="../slideLayouts/slideLayout16.xml"/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Relationship Id="rId18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6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14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6" Type="http://schemas.openxmlformats.org/officeDocument/2006/relationships/theme" Target="../theme/theme11.xml"/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2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3" Type="http://schemas.openxmlformats.org/officeDocument/2006/relationships/image" Target="../media/image2.jpeg"/><Relationship Id="rId1" Type="http://schemas.openxmlformats.org/officeDocument/2006/relationships/slideLayout" Target="../slideLayouts/slideLayout65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66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67.xml"/></Relationships>
</file>

<file path=ppt/slideMasters/_rels/slideMaster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2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9.xml"/><Relationship Id="rId3" Type="http://schemas.openxmlformats.org/officeDocument/2006/relationships/slideLayout" Target="../slideLayouts/slideLayout70.xml"/><Relationship Id="rId6" Type="http://schemas.openxmlformats.org/officeDocument/2006/relationships/theme" Target="../theme/theme15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3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6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4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1.xml"/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7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8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3" Type="http://schemas.openxmlformats.org/officeDocument/2006/relationships/image" Target="../media/image2.jpeg"/><Relationship Id="rId1" Type="http://schemas.openxmlformats.org/officeDocument/2006/relationships/slideLayout" Target="../slideLayouts/slideLayout42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43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47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24601" y="65532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553201"/>
            <a:ext cx="548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en-US"/>
              <a:t>JSAGA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6000226-7397-744D-8291-091D1E9C1F6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5pPr>
      <a:lvl6pPr marL="457177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353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53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706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24601" y="65532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553201"/>
            <a:ext cx="548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en-US"/>
              <a:t>JSAGA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6000226-7397-744D-8291-091D1E9C1F6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5pPr>
      <a:lvl6pPr marL="457177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353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53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706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24601" y="65532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553201"/>
            <a:ext cx="548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en-US"/>
              <a:t>JSAGA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6000226-7397-744D-8291-091D1E9C1F6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5pPr>
      <a:lvl6pPr marL="457177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353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53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706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image" Target="../media/image8.jp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emf"/><Relationship Id="rId1" Type="http://schemas.openxmlformats.org/officeDocument/2006/relationships/slideLayout" Target="../slideLayouts/slideLayout5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21.emf"/><Relationship Id="rId3" Type="http://schemas.openxmlformats.org/officeDocument/2006/relationships/image" Target="../media/image22.emf"/><Relationship Id="rId5" Type="http://schemas.openxmlformats.org/officeDocument/2006/relationships/image" Target="../media/image24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1" Type="http://schemas.openxmlformats.org/officeDocument/2006/relationships/slideLayout" Target="../slideLayouts/slideLayout5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Joohyun Kim, </a:t>
            </a:r>
            <a:r>
              <a:rPr lang="en-US" dirty="0" err="1"/>
              <a:t>Sharath</a:t>
            </a:r>
            <a:r>
              <a:rPr lang="en-US" dirty="0"/>
              <a:t> </a:t>
            </a:r>
            <a:r>
              <a:rPr lang="en-US" dirty="0" err="1"/>
              <a:t>Maddineni</a:t>
            </a:r>
            <a:r>
              <a:rPr lang="en-US" dirty="0"/>
              <a:t>, </a:t>
            </a:r>
            <a:r>
              <a:rPr lang="en-US" dirty="0" err="1"/>
              <a:t>Shantenu</a:t>
            </a:r>
            <a:r>
              <a:rPr lang="en-US" dirty="0"/>
              <a:t> </a:t>
            </a:r>
            <a:r>
              <a:rPr lang="en-US" dirty="0" err="1"/>
              <a:t>Jha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Center for Computation and Technology (CCT)</a:t>
            </a:r>
            <a:br>
              <a:rPr lang="en-US" b="1" dirty="0"/>
            </a:br>
            <a:r>
              <a:rPr lang="en-US" b="1" dirty="0"/>
              <a:t>Louisiana State University</a:t>
            </a:r>
            <a:br>
              <a:rPr lang="en-US" b="1" dirty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05510" y="6282902"/>
            <a:ext cx="472733" cy="463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41023" y="6271762"/>
            <a:ext cx="463656" cy="4636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771" y="6306665"/>
            <a:ext cx="1079685" cy="421752"/>
          </a:xfrm>
          <a:prstGeom prst="rect">
            <a:avLst/>
          </a:prstGeom>
        </p:spPr>
      </p:pic>
      <p:pic>
        <p:nvPicPr>
          <p:cNvPr id="6" name="Picture 5" descr="cct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044" y="156633"/>
            <a:ext cx="1841270" cy="1193651"/>
          </a:xfrm>
          <a:prstGeom prst="rect">
            <a:avLst/>
          </a:prstGeom>
        </p:spPr>
      </p:pic>
      <p:pic>
        <p:nvPicPr>
          <p:cNvPr id="7" name="Picture 6" descr="ProcessHorizontal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67" y="283396"/>
            <a:ext cx="2061634" cy="89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61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be 1"/>
          <p:cNvSpPr/>
          <p:nvPr/>
        </p:nvSpPr>
        <p:spPr>
          <a:xfrm>
            <a:off x="776941" y="316753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1123574" y="317052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/>
          <p:cNvSpPr/>
          <p:nvPr/>
        </p:nvSpPr>
        <p:spPr>
          <a:xfrm>
            <a:off x="1485148" y="317351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/>
          <p:cNvSpPr/>
          <p:nvPr/>
        </p:nvSpPr>
        <p:spPr>
          <a:xfrm>
            <a:off x="1831781" y="3191441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/>
          <p:cNvSpPr/>
          <p:nvPr/>
        </p:nvSpPr>
        <p:spPr>
          <a:xfrm>
            <a:off x="2178414" y="3194431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/>
          <p:cNvSpPr/>
          <p:nvPr/>
        </p:nvSpPr>
        <p:spPr>
          <a:xfrm>
            <a:off x="624541" y="331993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/>
          <p:cNvSpPr/>
          <p:nvPr/>
        </p:nvSpPr>
        <p:spPr>
          <a:xfrm>
            <a:off x="1004044" y="3343842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/>
          <p:cNvSpPr/>
          <p:nvPr/>
        </p:nvSpPr>
        <p:spPr>
          <a:xfrm>
            <a:off x="1398489" y="334683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/>
          <p:cNvSpPr/>
          <p:nvPr/>
        </p:nvSpPr>
        <p:spPr>
          <a:xfrm>
            <a:off x="1760063" y="3316954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/>
          <p:cNvSpPr/>
          <p:nvPr/>
        </p:nvSpPr>
        <p:spPr>
          <a:xfrm>
            <a:off x="2133590" y="3346842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/>
          <p:cNvSpPr/>
          <p:nvPr/>
        </p:nvSpPr>
        <p:spPr>
          <a:xfrm>
            <a:off x="478117" y="3481294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/>
          <p:cNvSpPr/>
          <p:nvPr/>
        </p:nvSpPr>
        <p:spPr>
          <a:xfrm>
            <a:off x="839691" y="3496253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/>
          <p:cNvSpPr/>
          <p:nvPr/>
        </p:nvSpPr>
        <p:spPr>
          <a:xfrm>
            <a:off x="1234136" y="3508195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/>
          <p:cNvSpPr/>
          <p:nvPr/>
        </p:nvSpPr>
        <p:spPr>
          <a:xfrm>
            <a:off x="1595710" y="3508195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/>
          <p:cNvSpPr/>
          <p:nvPr/>
        </p:nvSpPr>
        <p:spPr>
          <a:xfrm>
            <a:off x="1996134" y="3508195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/>
          <p:cNvSpPr/>
          <p:nvPr/>
        </p:nvSpPr>
        <p:spPr>
          <a:xfrm>
            <a:off x="3185457" y="2029018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630707" y="1954313"/>
            <a:ext cx="507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NGS Data of a genome sequence (e.g. chromosome)</a:t>
            </a:r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581208" y="2390629"/>
            <a:ext cx="2029003" cy="639488"/>
            <a:chOff x="630517" y="3319930"/>
            <a:chExt cx="2029003" cy="639488"/>
          </a:xfrm>
        </p:grpSpPr>
        <p:sp>
          <p:nvSpPr>
            <p:cNvPr id="25" name="Cube 24"/>
            <p:cNvSpPr/>
            <p:nvPr/>
          </p:nvSpPr>
          <p:spPr>
            <a:xfrm>
              <a:off x="929341" y="33199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/>
            <p:cNvSpPr/>
            <p:nvPr/>
          </p:nvSpPr>
          <p:spPr>
            <a:xfrm>
              <a:off x="1275974" y="332292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/>
            <p:cNvSpPr/>
            <p:nvPr/>
          </p:nvSpPr>
          <p:spPr>
            <a:xfrm>
              <a:off x="1637548" y="332591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ube 27"/>
            <p:cNvSpPr/>
            <p:nvPr/>
          </p:nvSpPr>
          <p:spPr>
            <a:xfrm>
              <a:off x="1984181" y="334384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ube 28"/>
            <p:cNvSpPr/>
            <p:nvPr/>
          </p:nvSpPr>
          <p:spPr>
            <a:xfrm>
              <a:off x="2330814" y="334683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ube 29"/>
            <p:cNvSpPr/>
            <p:nvPr/>
          </p:nvSpPr>
          <p:spPr>
            <a:xfrm>
              <a:off x="776941" y="34723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ube 30"/>
            <p:cNvSpPr/>
            <p:nvPr/>
          </p:nvSpPr>
          <p:spPr>
            <a:xfrm>
              <a:off x="1156444" y="3496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/>
            <p:cNvSpPr/>
            <p:nvPr/>
          </p:nvSpPr>
          <p:spPr>
            <a:xfrm>
              <a:off x="1550889" y="34992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ube 32"/>
            <p:cNvSpPr/>
            <p:nvPr/>
          </p:nvSpPr>
          <p:spPr>
            <a:xfrm>
              <a:off x="1912463" y="346935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ube 33"/>
            <p:cNvSpPr/>
            <p:nvPr/>
          </p:nvSpPr>
          <p:spPr>
            <a:xfrm>
              <a:off x="2285990" y="3499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ube 34"/>
            <p:cNvSpPr/>
            <p:nvPr/>
          </p:nvSpPr>
          <p:spPr>
            <a:xfrm>
              <a:off x="630517" y="363369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ube 35"/>
            <p:cNvSpPr/>
            <p:nvPr/>
          </p:nvSpPr>
          <p:spPr>
            <a:xfrm>
              <a:off x="992091" y="3648653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ube 36"/>
            <p:cNvSpPr/>
            <p:nvPr/>
          </p:nvSpPr>
          <p:spPr>
            <a:xfrm>
              <a:off x="1386536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ube 37"/>
            <p:cNvSpPr/>
            <p:nvPr/>
          </p:nvSpPr>
          <p:spPr>
            <a:xfrm>
              <a:off x="1748110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/>
            <p:cNvSpPr/>
            <p:nvPr/>
          </p:nvSpPr>
          <p:spPr>
            <a:xfrm>
              <a:off x="2148534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46636" y="3836953"/>
            <a:ext cx="2029003" cy="639488"/>
            <a:chOff x="630517" y="3319930"/>
            <a:chExt cx="2029003" cy="639488"/>
          </a:xfrm>
        </p:grpSpPr>
        <p:sp>
          <p:nvSpPr>
            <p:cNvPr id="42" name="Cube 41"/>
            <p:cNvSpPr/>
            <p:nvPr/>
          </p:nvSpPr>
          <p:spPr>
            <a:xfrm>
              <a:off x="929341" y="33199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ube 42"/>
            <p:cNvSpPr/>
            <p:nvPr/>
          </p:nvSpPr>
          <p:spPr>
            <a:xfrm>
              <a:off x="1275974" y="332292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ube 43"/>
            <p:cNvSpPr/>
            <p:nvPr/>
          </p:nvSpPr>
          <p:spPr>
            <a:xfrm>
              <a:off x="1637548" y="332591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ube 44"/>
            <p:cNvSpPr/>
            <p:nvPr/>
          </p:nvSpPr>
          <p:spPr>
            <a:xfrm>
              <a:off x="1984181" y="334384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ube 45"/>
            <p:cNvSpPr/>
            <p:nvPr/>
          </p:nvSpPr>
          <p:spPr>
            <a:xfrm>
              <a:off x="2330814" y="334683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ube 46"/>
            <p:cNvSpPr/>
            <p:nvPr/>
          </p:nvSpPr>
          <p:spPr>
            <a:xfrm>
              <a:off x="776941" y="34723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ube 47"/>
            <p:cNvSpPr/>
            <p:nvPr/>
          </p:nvSpPr>
          <p:spPr>
            <a:xfrm>
              <a:off x="1156444" y="3496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ube 48"/>
            <p:cNvSpPr/>
            <p:nvPr/>
          </p:nvSpPr>
          <p:spPr>
            <a:xfrm>
              <a:off x="1550889" y="34992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Cube 49"/>
            <p:cNvSpPr/>
            <p:nvPr/>
          </p:nvSpPr>
          <p:spPr>
            <a:xfrm>
              <a:off x="1912463" y="346935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Cube 50"/>
            <p:cNvSpPr/>
            <p:nvPr/>
          </p:nvSpPr>
          <p:spPr>
            <a:xfrm>
              <a:off x="2285990" y="3499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ube 51"/>
            <p:cNvSpPr/>
            <p:nvPr/>
          </p:nvSpPr>
          <p:spPr>
            <a:xfrm>
              <a:off x="630517" y="363369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ube 52"/>
            <p:cNvSpPr/>
            <p:nvPr/>
          </p:nvSpPr>
          <p:spPr>
            <a:xfrm>
              <a:off x="992091" y="3648653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Cube 53"/>
            <p:cNvSpPr/>
            <p:nvPr/>
          </p:nvSpPr>
          <p:spPr>
            <a:xfrm>
              <a:off x="1386536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ube 54"/>
            <p:cNvSpPr/>
            <p:nvPr/>
          </p:nvSpPr>
          <p:spPr>
            <a:xfrm>
              <a:off x="1748110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ube 55"/>
            <p:cNvSpPr/>
            <p:nvPr/>
          </p:nvSpPr>
          <p:spPr>
            <a:xfrm>
              <a:off x="2148534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621152" y="2843831"/>
            <a:ext cx="66095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Chromosomes  : Genomic Structure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Multiple sets of </a:t>
            </a:r>
            <a:r>
              <a:rPr lang="en-US" sz="1600" dirty="0" err="1" smtClean="0"/>
              <a:t>transcriptomes</a:t>
            </a:r>
            <a:r>
              <a:rPr lang="en-US" sz="1600" dirty="0" smtClean="0"/>
              <a:t> : Gene Expression/Regulation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Multiple individuals</a:t>
            </a:r>
            <a:r>
              <a:rPr lang="en-US" sz="1600" dirty="0"/>
              <a:t> </a:t>
            </a:r>
            <a:r>
              <a:rPr lang="en-US" sz="1600" dirty="0" smtClean="0"/>
              <a:t>(or strains) : Genome Variation/Association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Multiple species : Comparative Genomics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And so on (e.g. search public databases with BLAST)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821766" y="5677647"/>
            <a:ext cx="1743621" cy="29882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839691" y="5065059"/>
            <a:ext cx="953244" cy="64247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872563" y="4751294"/>
            <a:ext cx="7469" cy="941294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335141" y="5065059"/>
            <a:ext cx="5369980" cy="107721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First Citizen </a:t>
            </a:r>
          </a:p>
          <a:p>
            <a:r>
              <a:rPr lang="en-US" sz="3200" dirty="0" smtClean="0"/>
              <a:t>of </a:t>
            </a:r>
            <a:r>
              <a:rPr lang="en-US" sz="3200" dirty="0" smtClean="0"/>
              <a:t>Task </a:t>
            </a:r>
            <a:r>
              <a:rPr lang="en-US" sz="3200" dirty="0" smtClean="0"/>
              <a:t>Level Concurrency</a:t>
            </a:r>
            <a:endParaRPr lang="en-US" sz="320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Computing: Solution or Complexity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2" name="Content Placeholder 2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472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608670"/>
              </p:ext>
            </p:extLst>
          </p:nvPr>
        </p:nvGraphicFramePr>
        <p:xfrm>
          <a:off x="194458" y="2403156"/>
          <a:ext cx="5042843" cy="2403628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856931"/>
                <a:gridCol w="938223"/>
                <a:gridCol w="770682"/>
                <a:gridCol w="725498"/>
                <a:gridCol w="725498"/>
                <a:gridCol w="1026011"/>
              </a:tblGrid>
              <a:tr h="971069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Compute System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# of cores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# of tasks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Task Concurrency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Bfast</a:t>
                      </a:r>
                      <a:r>
                        <a:rPr lang="en-US" sz="1400" baseline="0" dirty="0" smtClean="0"/>
                        <a:t> (mapping)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Workstation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≈18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DARE-NGS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Ranger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64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6.5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Ranger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128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3.4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Ranger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256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16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1.95</a:t>
                      </a:r>
                      <a:r>
                        <a:rPr lang="en-US" sz="1400" baseline="0" dirty="0" smtClean="0"/>
                        <a:t> h</a:t>
                      </a:r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291761" y="1875799"/>
            <a:ext cx="277056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Scale-out Performance </a:t>
            </a:r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657611"/>
              </p:ext>
            </p:extLst>
          </p:nvPr>
        </p:nvGraphicFramePr>
        <p:xfrm>
          <a:off x="5512260" y="2403156"/>
          <a:ext cx="3631740" cy="1617877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707036"/>
                <a:gridCol w="952872"/>
                <a:gridCol w="814717"/>
                <a:gridCol w="1157115"/>
              </a:tblGrid>
              <a:tr h="7034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Case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HPC System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#</a:t>
                      </a:r>
                      <a:r>
                        <a:rPr lang="en-US" sz="1400" baseline="0" dirty="0" smtClean="0"/>
                        <a:t> of cores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Bfast</a:t>
                      </a:r>
                      <a:r>
                        <a:rPr lang="en-US" sz="1400" baseline="0" dirty="0" smtClean="0"/>
                        <a:t> (mapping)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QB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256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2.66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II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Ranger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128</a:t>
                      </a:r>
                      <a:endParaRPr lang="en-US" sz="14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2.11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QB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128</a:t>
                      </a:r>
                      <a:endParaRPr 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94458" y="5222094"/>
            <a:ext cx="3666111" cy="147732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(NOTE)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NGS reads (12 G) alignment with BFAST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Human genome (HG18) as a reference genome</a:t>
            </a:r>
            <a:endParaRPr lang="en-US" dirty="0"/>
          </a:p>
        </p:txBody>
      </p:sp>
      <p:sp>
        <p:nvSpPr>
          <p:cNvPr id="18" name="Multidocument 17"/>
          <p:cNvSpPr/>
          <p:nvPr/>
        </p:nvSpPr>
        <p:spPr>
          <a:xfrm>
            <a:off x="6062326" y="4837945"/>
            <a:ext cx="811782" cy="358931"/>
          </a:xfrm>
          <a:prstGeom prst="flowChartMultidocumen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n 18"/>
          <p:cNvSpPr/>
          <p:nvPr/>
        </p:nvSpPr>
        <p:spPr>
          <a:xfrm>
            <a:off x="8100005" y="4709227"/>
            <a:ext cx="492824" cy="360739"/>
          </a:xfrm>
          <a:prstGeom prst="can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document 19"/>
          <p:cNvSpPr/>
          <p:nvPr/>
        </p:nvSpPr>
        <p:spPr>
          <a:xfrm>
            <a:off x="6212748" y="5691178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an 20"/>
          <p:cNvSpPr/>
          <p:nvPr/>
        </p:nvSpPr>
        <p:spPr>
          <a:xfrm>
            <a:off x="8169126" y="5344212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n 22"/>
          <p:cNvSpPr/>
          <p:nvPr/>
        </p:nvSpPr>
        <p:spPr>
          <a:xfrm>
            <a:off x="8216781" y="6073207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6984082" y="4859348"/>
            <a:ext cx="975448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7163836" y="5691177"/>
            <a:ext cx="823048" cy="9841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ultidocument 27"/>
          <p:cNvSpPr/>
          <p:nvPr/>
        </p:nvSpPr>
        <p:spPr>
          <a:xfrm>
            <a:off x="6212900" y="6176736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7160182" y="6242206"/>
            <a:ext cx="826702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561058" y="4918433"/>
            <a:ext cx="24282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561058" y="5789587"/>
            <a:ext cx="300984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928175" y="4261522"/>
            <a:ext cx="114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Data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553001" y="4076856"/>
            <a:ext cx="1360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Reference Genome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</a:t>
            </a:r>
            <a:r>
              <a:rPr lang="en-US" dirty="0" smtClean="0"/>
              <a:t>Computing: </a:t>
            </a:r>
            <a:r>
              <a:rPr lang="en-US" dirty="0"/>
              <a:t>Solution </a:t>
            </a:r>
            <a:r>
              <a:rPr lang="en-US" dirty="0" smtClean="0"/>
              <a:t>or Complexity?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878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Computing : Solution or Another Complexity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0419" name="Content Placeholder 2"/>
          <p:cNvSpPr>
            <a:spLocks noGrp="1"/>
          </p:cNvSpPr>
          <p:nvPr>
            <p:ph idx="1"/>
          </p:nvPr>
        </p:nvSpPr>
        <p:spPr>
          <a:xfrm>
            <a:off x="457200" y="1947333"/>
            <a:ext cx="8122888" cy="5092768"/>
          </a:xfrm>
        </p:spPr>
        <p:txBody>
          <a:bodyPr>
            <a:normAutofit/>
          </a:bodyPr>
          <a:lstStyle/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Interoperability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 Ability to work across multiple distributed </a:t>
            </a: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resources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Distributed </a:t>
            </a:r>
            <a:r>
              <a:rPr lang="en-US" sz="2000" dirty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Scale-Out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 The ability to utilize multiple distributed resources </a:t>
            </a: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concurrently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Extensibility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Support new patterns/abstractions, different programming systems, functionality &amp; </a:t>
            </a: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Infrastructure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err="1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Adaptivity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Response to fluctuations in dynamic resource and availability of dynamic data </a:t>
            </a: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Simplicity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Accommodate  above distributed concerns at different levels </a:t>
            </a:r>
            <a:r>
              <a:rPr lang="en-US" sz="2000" i="1" dirty="0">
                <a:latin typeface="Arial" charset="0"/>
                <a:ea typeface="ヒラギノ角ゴ ProN W3" charset="0"/>
                <a:cs typeface="ヒラギノ角ゴ ProN W3" charset="0"/>
              </a:rPr>
              <a:t>easily</a:t>
            </a:r>
            <a:r>
              <a:rPr lang="en-US" sz="2000" i="1" dirty="0" smtClean="0">
                <a:latin typeface="Arial" charset="0"/>
                <a:ea typeface="ヒラギノ角ゴ ProN W3" charset="0"/>
                <a:cs typeface="ヒラギノ角ゴ ProN W3" charset="0"/>
              </a:rPr>
              <a:t>…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67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mp:transition xmlns:mp="http://schemas.microsoft.com/office/mac/powerpoint/2008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  <a:endParaRPr lang="en-US" dirty="0"/>
          </a:p>
        </p:txBody>
      </p:sp>
      <p:pic>
        <p:nvPicPr>
          <p:cNvPr id="5" name="Picture 4" descr="DAREOutlin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997" y="1939562"/>
            <a:ext cx="5787870" cy="478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105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DARE Framework: Built upon SAGA-BigJob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5"/>
          <p:cNvSpPr txBox="1">
            <a:spLocks noChangeArrowheads="1"/>
          </p:cNvSpPr>
          <p:nvPr/>
        </p:nvSpPr>
        <p:spPr>
          <a:xfrm>
            <a:off x="757947" y="2607732"/>
            <a:ext cx="7966954" cy="39554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There exists a lack of programmatic approaches that: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Provide general-purpose,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basic &amp;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common grid functionality for applications and thus hide underlying complexity, varying semantics..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building blocks upon which to construct “consistent” higher-levels of functionality and abstractions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Meets the need for a Broad Spectrum of Application: </a:t>
            </a:r>
          </a:p>
          <a:p>
            <a:pPr marL="1035050" marR="0" lvl="2" indent="-3492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Simple scripts, Gateways, Smart Applications and Production Grade Tooling, Workflow…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Simple, integrated, stable, uniform and high-level interface</a:t>
            </a: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Integrated: Similar semantics &amp; style across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Uniform: Same interface for different distributed systems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8037" y="1961590"/>
            <a:ext cx="3348883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in a Nutshell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005862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  <a:endParaRPr lang="en-US" dirty="0"/>
          </a:p>
        </p:txBody>
      </p:sp>
      <p:pic>
        <p:nvPicPr>
          <p:cNvPr id="4" name="Content Placeholder 3" descr="saga-architectur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96" b="1896"/>
          <a:stretch>
            <a:fillRect/>
          </a:stretch>
        </p:blipFill>
        <p:spPr>
          <a:xfrm>
            <a:off x="1017535" y="2559717"/>
            <a:ext cx="6805666" cy="3706612"/>
          </a:xfrm>
        </p:spPr>
      </p:pic>
      <p:sp>
        <p:nvSpPr>
          <p:cNvPr id="5" name="TextBox 4"/>
          <p:cNvSpPr txBox="1"/>
          <p:nvPr/>
        </p:nvSpPr>
        <p:spPr>
          <a:xfrm>
            <a:off x="578653" y="1919239"/>
            <a:ext cx="3485347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Architecture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682044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00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  <a:endParaRPr lang="en-US" dirty="0"/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>
          <a:xfrm>
            <a:off x="457200" y="2533927"/>
            <a:ext cx="8267701" cy="3968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defTabSz="914400">
              <a:spcBef>
                <a:spcPts val="200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2400" dirty="0" smtClean="0"/>
              <a:t>Horizontal </a:t>
            </a:r>
            <a:r>
              <a:rPr lang="en-US" sz="2400" dirty="0"/>
              <a:t>Extensibility – API </a:t>
            </a:r>
            <a:r>
              <a:rPr lang="en-US" sz="2400" dirty="0" smtClean="0"/>
              <a:t>Package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</a:t>
            </a:r>
            <a:r>
              <a:rPr lang="en-US" sz="19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ile </a:t>
            </a:r>
            <a:r>
              <a:rPr lang="en-US" sz="19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management, job management, remote procedure calls, replica management, data </a:t>
            </a:r>
            <a:r>
              <a:rPr lang="en-US" sz="19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streaming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Steering</a:t>
            </a:r>
            <a:r>
              <a:rPr lang="en-US" sz="19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information services, checkpoint…</a:t>
            </a:r>
          </a:p>
          <a:p>
            <a:pPr marL="342900" indent="-342900" defTabSz="914400">
              <a:spcBef>
                <a:spcPts val="200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2400" dirty="0" smtClean="0"/>
              <a:t>Vertical </a:t>
            </a:r>
            <a:r>
              <a:rPr lang="en-US" sz="2400" dirty="0"/>
              <a:t>Extensibility – Middleware </a:t>
            </a:r>
            <a:r>
              <a:rPr lang="en-US" sz="2400" dirty="0" smtClean="0"/>
              <a:t>Bindings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 smtClean="0">
                <a:solidFill>
                  <a:srgbClr val="558ED5"/>
                </a:solidFill>
              </a:rPr>
              <a:t>Different </a:t>
            </a:r>
            <a:r>
              <a:rPr lang="en-US" sz="1900" dirty="0">
                <a:solidFill>
                  <a:srgbClr val="558ED5"/>
                </a:solidFill>
              </a:rPr>
              <a:t>adaptors for different </a:t>
            </a:r>
            <a:r>
              <a:rPr lang="en-US" sz="1900" dirty="0" smtClean="0">
                <a:solidFill>
                  <a:srgbClr val="558ED5"/>
                </a:solidFill>
              </a:rPr>
              <a:t>middleware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 smtClean="0">
                <a:solidFill>
                  <a:srgbClr val="558ED5"/>
                </a:solidFill>
              </a:rPr>
              <a:t>Set </a:t>
            </a:r>
            <a:r>
              <a:rPr lang="en-US" sz="1900" dirty="0">
                <a:solidFill>
                  <a:srgbClr val="558ED5"/>
                </a:solidFill>
              </a:rPr>
              <a:t>of ‘local’ adaptors</a:t>
            </a:r>
          </a:p>
          <a:p>
            <a:pPr marL="342900" indent="-342900" defTabSz="914400">
              <a:spcBef>
                <a:spcPts val="200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2400" dirty="0"/>
              <a:t>Extensibility for Optimization and </a:t>
            </a:r>
            <a:r>
              <a:rPr lang="en-US" sz="2400" dirty="0" smtClean="0"/>
              <a:t>Features</a:t>
            </a:r>
          </a:p>
          <a:p>
            <a:pPr marL="800100" lvl="2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dirty="0">
                <a:solidFill>
                  <a:srgbClr val="558ED5"/>
                </a:solidFill>
              </a:rPr>
              <a:t>Bulk optimization, modular </a:t>
            </a:r>
            <a:r>
              <a:rPr lang="en-US" dirty="0" smtClean="0">
                <a:solidFill>
                  <a:srgbClr val="558ED5"/>
                </a:solidFill>
              </a:rPr>
              <a:t>design</a:t>
            </a:r>
            <a:endParaRPr lang="en-US" sz="2400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Wingdings 2" pitchFamily="18" charset="2"/>
              <a:buChar char="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tabLst/>
              <a:defRPr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980048"/>
            <a:ext cx="334988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Extensibility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47563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  <a:endParaRPr lang="en-US" dirty="0" smtClean="0"/>
          </a:p>
        </p:txBody>
      </p:sp>
      <p:sp>
        <p:nvSpPr>
          <p:cNvPr id="274435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2438400"/>
            <a:ext cx="8374063" cy="3875088"/>
          </a:xfrm>
        </p:spPr>
        <p:txBody>
          <a:bodyPr>
            <a:normAutofit fontScale="25000" lnSpcReduction="20000"/>
          </a:bodyPr>
          <a:lstStyle/>
          <a:p>
            <a:pPr lvl="1" defTabSz="914400">
              <a:lnSpc>
                <a:spcPct val="12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7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 Adaptors</a:t>
            </a:r>
          </a:p>
          <a:p>
            <a:pPr lvl="2" defTabSz="914400">
              <a:lnSpc>
                <a:spcPct val="12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sz="7200" b="1" dirty="0" smtClean="0"/>
              <a:t>BES, UNICORE, Globus GRAM2, </a:t>
            </a:r>
            <a:r>
              <a:rPr lang="en-US" sz="7200" b="1" dirty="0" err="1" smtClean="0"/>
              <a:t>gLite</a:t>
            </a:r>
            <a:endParaRPr lang="en-US" sz="7200" b="1" dirty="0" smtClean="0"/>
          </a:p>
          <a:p>
            <a:pPr lvl="2" defTabSz="914400">
              <a:lnSpc>
                <a:spcPct val="12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sz="8000" dirty="0" smtClean="0"/>
              <a:t>Fork </a:t>
            </a:r>
            <a:r>
              <a:rPr lang="en-US" sz="8000" dirty="0"/>
              <a:t>(</a:t>
            </a:r>
            <a:r>
              <a:rPr lang="en-US" sz="8000" dirty="0" err="1"/>
              <a:t>localhost</a:t>
            </a:r>
            <a:r>
              <a:rPr lang="en-US" sz="8000" dirty="0"/>
              <a:t>), SSH, Condor,</a:t>
            </a:r>
            <a:r>
              <a:rPr lang="en-US" sz="8000" dirty="0" smtClean="0"/>
              <a:t> OMII </a:t>
            </a:r>
            <a:r>
              <a:rPr lang="en-US" sz="8000" dirty="0" err="1"/>
              <a:t>GridSAM</a:t>
            </a:r>
            <a:r>
              <a:rPr lang="en-US" sz="8000" dirty="0"/>
              <a:t>,</a:t>
            </a:r>
            <a:r>
              <a:rPr lang="en-US" sz="8000" dirty="0" smtClean="0"/>
              <a:t> Amazon </a:t>
            </a:r>
            <a:r>
              <a:rPr lang="en-US" sz="8000" dirty="0"/>
              <a:t>EC2, Platform </a:t>
            </a:r>
            <a:r>
              <a:rPr lang="en-US" sz="8000" dirty="0" smtClean="0"/>
              <a:t>LSF</a:t>
            </a:r>
            <a:endParaRPr lang="en-US" sz="8000" dirty="0"/>
          </a:p>
          <a:p>
            <a:pPr lvl="1">
              <a:lnSpc>
                <a:spcPct val="120000"/>
              </a:lnSpc>
              <a:buClr>
                <a:srgbClr val="404040"/>
              </a:buClr>
              <a:buFont typeface="Courier New"/>
              <a:buChar char="o"/>
            </a:pPr>
            <a:r>
              <a:rPr lang="en-US" sz="7600" dirty="0">
                <a:solidFill>
                  <a:srgbClr val="558ED5"/>
                </a:solidFill>
              </a:rPr>
              <a:t>File </a:t>
            </a:r>
            <a:r>
              <a:rPr lang="en-US" sz="7600" dirty="0" smtClean="0">
                <a:solidFill>
                  <a:srgbClr val="558ED5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</a:pPr>
            <a:r>
              <a:rPr lang="en-US" sz="7600" dirty="0" smtClean="0"/>
              <a:t>Local </a:t>
            </a:r>
            <a:r>
              <a:rPr lang="en-US" sz="7600" dirty="0"/>
              <a:t>FS, Globus </a:t>
            </a:r>
            <a:r>
              <a:rPr lang="en-US" sz="7600" dirty="0" err="1"/>
              <a:t>GridFTP</a:t>
            </a:r>
            <a:r>
              <a:rPr lang="en-US" sz="7600" dirty="0"/>
              <a:t>, </a:t>
            </a:r>
            <a:r>
              <a:rPr lang="en-US" sz="7600" dirty="0" err="1"/>
              <a:t>Hadoop</a:t>
            </a:r>
            <a:r>
              <a:rPr lang="en-US" sz="7600" dirty="0"/>
              <a:t> Distributed </a:t>
            </a:r>
            <a:r>
              <a:rPr lang="en-US" sz="7600" dirty="0" err="1"/>
              <a:t>Filesystem</a:t>
            </a:r>
            <a:r>
              <a:rPr lang="en-US" sz="7600" dirty="0"/>
              <a:t> (HDFS),</a:t>
            </a:r>
            <a:br>
              <a:rPr lang="en-US" sz="7600" dirty="0"/>
            </a:br>
            <a:r>
              <a:rPr lang="en-US" sz="7600" dirty="0" err="1"/>
              <a:t>CloudStore</a:t>
            </a:r>
            <a:r>
              <a:rPr lang="en-US" sz="7600" dirty="0"/>
              <a:t> KFS, </a:t>
            </a:r>
            <a:r>
              <a:rPr lang="en-US" sz="7600" dirty="0" err="1"/>
              <a:t>OpenCloud</a:t>
            </a:r>
            <a:r>
              <a:rPr lang="en-US" sz="7600" dirty="0"/>
              <a:t> Sector-Sphere</a:t>
            </a:r>
          </a:p>
          <a:p>
            <a:pPr lvl="1">
              <a:lnSpc>
                <a:spcPct val="120000"/>
              </a:lnSpc>
              <a:buClr>
                <a:srgbClr val="404040"/>
              </a:buClr>
              <a:buFont typeface="Courier New"/>
              <a:buChar char="o"/>
            </a:pPr>
            <a:r>
              <a:rPr lang="en-US" sz="7600" dirty="0">
                <a:solidFill>
                  <a:srgbClr val="558ED5"/>
                </a:solidFill>
              </a:rPr>
              <a:t>Replica </a:t>
            </a:r>
            <a:r>
              <a:rPr lang="en-US" sz="7600" dirty="0" smtClean="0">
                <a:solidFill>
                  <a:srgbClr val="558ED5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</a:pPr>
            <a:r>
              <a:rPr lang="en-US" sz="7600" dirty="0" err="1" smtClean="0"/>
              <a:t>PostgreSQL</a:t>
            </a:r>
            <a:r>
              <a:rPr lang="en-US" sz="7600" dirty="0"/>
              <a:t>/SQLite3, Globus RLS</a:t>
            </a:r>
          </a:p>
          <a:p>
            <a:pPr lvl="1">
              <a:lnSpc>
                <a:spcPct val="120000"/>
              </a:lnSpc>
              <a:buClr>
                <a:srgbClr val="404040"/>
              </a:buClr>
              <a:buFont typeface="Courier New"/>
              <a:buChar char="o"/>
            </a:pPr>
            <a:r>
              <a:rPr lang="en-US" sz="7600" dirty="0">
                <a:solidFill>
                  <a:srgbClr val="558ED5"/>
                </a:solidFill>
              </a:rPr>
              <a:t>Advert </a:t>
            </a:r>
            <a:r>
              <a:rPr lang="en-US" sz="7600" dirty="0" smtClean="0">
                <a:solidFill>
                  <a:srgbClr val="558ED5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</a:pPr>
            <a:r>
              <a:rPr lang="en-US" sz="7600" dirty="0" err="1" smtClean="0"/>
              <a:t>PostgreSQL</a:t>
            </a:r>
            <a:r>
              <a:rPr lang="en-US" sz="7600" dirty="0"/>
              <a:t>/SQLite3, </a:t>
            </a:r>
            <a:r>
              <a:rPr lang="en-US" sz="7600" dirty="0" err="1"/>
              <a:t>Hadoop</a:t>
            </a:r>
            <a:r>
              <a:rPr lang="en-US" sz="7600" dirty="0"/>
              <a:t> H-Base, </a:t>
            </a:r>
            <a:r>
              <a:rPr lang="en-US" sz="7600" dirty="0" err="1"/>
              <a:t>Hypertable</a:t>
            </a:r>
            <a:endParaRPr lang="en-US" sz="7600" dirty="0"/>
          </a:p>
          <a:p>
            <a:pPr lvl="1">
              <a:lnSpc>
                <a:spcPct val="120000"/>
              </a:lnSpc>
              <a:buClr>
                <a:srgbClr val="404040"/>
              </a:buClr>
              <a:buFont typeface="Courier New"/>
              <a:buChar char="o"/>
            </a:pPr>
            <a:r>
              <a:rPr lang="en-US" sz="7600" dirty="0">
                <a:solidFill>
                  <a:srgbClr val="558ED5"/>
                </a:solidFill>
              </a:rPr>
              <a:t>Other </a:t>
            </a:r>
            <a:r>
              <a:rPr lang="en-US" sz="7600" dirty="0" smtClean="0">
                <a:solidFill>
                  <a:srgbClr val="558ED5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</a:pPr>
            <a:r>
              <a:rPr lang="en-US" sz="7600" dirty="0" smtClean="0"/>
              <a:t>Default </a:t>
            </a:r>
            <a:r>
              <a:rPr lang="en-US" sz="7600" dirty="0"/>
              <a:t>RPC / Stream / SD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8653" y="1915180"/>
            <a:ext cx="299428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Adaptors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3811072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  <a:endParaRPr lang="en-US" dirty="0"/>
          </a:p>
        </p:txBody>
      </p:sp>
      <p:pic>
        <p:nvPicPr>
          <p:cNvPr id="4" name="Content Placeholder 3" descr="bigjob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41" b="5041"/>
          <a:stretch>
            <a:fillRect/>
          </a:stretch>
        </p:blipFill>
        <p:spPr>
          <a:xfrm>
            <a:off x="1017534" y="2578619"/>
            <a:ext cx="7330599" cy="3992510"/>
          </a:xfrm>
        </p:spPr>
      </p:pic>
      <p:sp>
        <p:nvSpPr>
          <p:cNvPr id="5" name="TextBox 4"/>
          <p:cNvSpPr txBox="1"/>
          <p:nvPr/>
        </p:nvSpPr>
        <p:spPr>
          <a:xfrm>
            <a:off x="119530" y="1939126"/>
            <a:ext cx="797460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SAGA (BigJob) : </a:t>
            </a:r>
            <a:r>
              <a:rPr lang="en-US" sz="2400" dirty="0"/>
              <a:t>Abstractions for Dynamic Execution </a:t>
            </a:r>
          </a:p>
        </p:txBody>
      </p:sp>
    </p:spTree>
    <p:extLst>
      <p:ext uri="{BB962C8B-B14F-4D97-AF65-F5344CB8AC3E}">
        <p14:creationId xmlns:p14="http://schemas.microsoft.com/office/powerpoint/2010/main" val="22623902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dirty="0"/>
              <a:t>DARE Framework: Built upon SAGA-BigJob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  <p:pic>
        <p:nvPicPr>
          <p:cNvPr id="5" name="Content Placeholder 4" descr="distributed_pilot_job.png"/>
          <p:cNvPicPr>
            <a:picLocks noGrp="1" noChangeAspect="1"/>
          </p:cNvPicPr>
          <p:nvPr>
            <p:ph idx="1"/>
          </p:nvPr>
        </p:nvPicPr>
        <p:blipFill>
          <a:blip r:embed="rId3"/>
          <a:srcRect l="6241" r="6241"/>
          <a:stretch>
            <a:fillRect/>
          </a:stretch>
        </p:blipFill>
        <p:spPr>
          <a:xfrm>
            <a:off x="1356201" y="2467492"/>
            <a:ext cx="6974999" cy="3798837"/>
          </a:xfrm>
        </p:spPr>
      </p:pic>
      <p:sp>
        <p:nvSpPr>
          <p:cNvPr id="6" name="TextBox 5"/>
          <p:cNvSpPr txBox="1"/>
          <p:nvPr/>
        </p:nvSpPr>
        <p:spPr>
          <a:xfrm>
            <a:off x="119530" y="1989160"/>
            <a:ext cx="797460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SAGA (BigJob) : Infrastructure Independent Pilot-Job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 smtClean="0"/>
              <a:t>Introduction : </a:t>
            </a:r>
            <a:r>
              <a:rPr lang="en-US" sz="2800" b="1" dirty="0"/>
              <a:t>Next-Generation DNA Sequencing (NGS) and Its Impact on Life </a:t>
            </a:r>
            <a:r>
              <a:rPr lang="en-US" sz="2800" b="1" dirty="0" smtClean="0"/>
              <a:t>Sciences</a:t>
            </a:r>
          </a:p>
          <a:p>
            <a:r>
              <a:rPr lang="en-US" sz="2800" b="1" dirty="0" smtClean="0"/>
              <a:t>Background :  </a:t>
            </a:r>
            <a:r>
              <a:rPr lang="en-US" sz="2800" b="1" dirty="0"/>
              <a:t>DARE Framework: Built upon SAGA-</a:t>
            </a:r>
            <a:r>
              <a:rPr lang="en-US" sz="2800" b="1" dirty="0" smtClean="0"/>
              <a:t>BigJob</a:t>
            </a:r>
          </a:p>
          <a:p>
            <a:r>
              <a:rPr lang="en-US" sz="2800" b="1" dirty="0"/>
              <a:t>DARE-NGS : Mapping on Scalable Distributed HPC resources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364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  <a:endParaRPr lang="en-US" dirty="0"/>
          </a:p>
        </p:txBody>
      </p:sp>
      <p:pic>
        <p:nvPicPr>
          <p:cNvPr id="45059" name="Content Placeholder 3" descr="8replica_scenario_grid_condor_cloud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494" r="-6494"/>
          <a:stretch>
            <a:fillRect/>
          </a:stretch>
        </p:blipFill>
        <p:spPr>
          <a:xfrm>
            <a:off x="457200" y="2771785"/>
            <a:ext cx="6699625" cy="3875078"/>
          </a:xfrm>
        </p:spPr>
      </p:pic>
      <p:sp>
        <p:nvSpPr>
          <p:cNvPr id="4" name="TextBox 3"/>
          <p:cNvSpPr txBox="1"/>
          <p:nvPr/>
        </p:nvSpPr>
        <p:spPr>
          <a:xfrm>
            <a:off x="324652" y="2002835"/>
            <a:ext cx="8335161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(BigJob) :</a:t>
            </a:r>
            <a:r>
              <a:rPr lang="en-US" sz="2400" dirty="0" smtClean="0"/>
              <a:t> </a:t>
            </a:r>
            <a:r>
              <a:rPr lang="en-US" sz="2400" dirty="0"/>
              <a:t>Infrastructure Independent Pilot-</a:t>
            </a:r>
            <a:r>
              <a:rPr lang="en-US" sz="2400" dirty="0" smtClean="0"/>
              <a:t>Job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751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17641"/>
            <a:ext cx="8267701" cy="4853986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3800" dirty="0">
                <a:solidFill>
                  <a:srgbClr val="800000"/>
                </a:solidFill>
              </a:rPr>
              <a:t>Pilot-Jobs</a:t>
            </a:r>
            <a:r>
              <a:rPr lang="en-US" sz="3800" dirty="0"/>
              <a:t>: Decouple resource allocation from resource-workload binding</a:t>
            </a:r>
            <a:endParaRPr lang="en-US" dirty="0"/>
          </a:p>
          <a:p>
            <a:pPr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3800" dirty="0">
                <a:solidFill>
                  <a:srgbClr val="800000"/>
                </a:solidFill>
              </a:rPr>
              <a:t>Pilot-Jobs are/have been typically used for</a:t>
            </a:r>
            <a:r>
              <a:rPr lang="en-US" sz="3800" dirty="0"/>
              <a:t>:</a:t>
            </a:r>
          </a:p>
          <a:p>
            <a:pPr lvl="1">
              <a:lnSpc>
                <a:spcPct val="120000"/>
              </a:lnSpc>
              <a:buFont typeface="Courier New"/>
              <a:buChar char="o"/>
            </a:pPr>
            <a:r>
              <a:rPr lang="en-US" dirty="0"/>
              <a:t>Enhancing resource utilization</a:t>
            </a:r>
          </a:p>
          <a:p>
            <a:pPr lvl="1">
              <a:lnSpc>
                <a:spcPct val="120000"/>
              </a:lnSpc>
              <a:buFont typeface="Courier New"/>
              <a:buChar char="o"/>
            </a:pPr>
            <a:r>
              <a:rPr lang="en-US" dirty="0"/>
              <a:t>Lowering wait time for multiple jobs (better predictability)</a:t>
            </a:r>
          </a:p>
          <a:p>
            <a:pPr lvl="1">
              <a:lnSpc>
                <a:spcPct val="120000"/>
              </a:lnSpc>
              <a:buFont typeface="Courier New"/>
              <a:buChar char="o"/>
            </a:pPr>
            <a:r>
              <a:rPr lang="en-US" dirty="0"/>
              <a:t>Facilitate high-throughput simulations</a:t>
            </a:r>
          </a:p>
          <a:p>
            <a:pPr lvl="1">
              <a:lnSpc>
                <a:spcPct val="120000"/>
              </a:lnSpc>
              <a:buFont typeface="Courier New"/>
              <a:buChar char="o"/>
            </a:pPr>
            <a:r>
              <a:rPr lang="en-US" dirty="0"/>
              <a:t>Basis for Application-level Scheduling Resource binding</a:t>
            </a:r>
          </a:p>
          <a:p>
            <a:pPr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3800" dirty="0">
                <a:solidFill>
                  <a:srgbClr val="800000"/>
                </a:solidFill>
              </a:rPr>
              <a:t>Two unique aspects  </a:t>
            </a:r>
            <a:r>
              <a:rPr lang="en-US" sz="3800" dirty="0"/>
              <a:t>about the SAGA-based Pilot-Job:</a:t>
            </a:r>
          </a:p>
          <a:p>
            <a:pPr lvl="1">
              <a:lnSpc>
                <a:spcPct val="120000"/>
              </a:lnSpc>
              <a:buFont typeface="Courier New"/>
              <a:buChar char="o"/>
            </a:pPr>
            <a:r>
              <a:rPr lang="en-US" dirty="0"/>
              <a:t>Pilot-Jobs have not been used for Science Driven Objectives: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First demonstration of supporting multi-physics simulations </a:t>
            </a:r>
          </a:p>
          <a:p>
            <a:pPr lvl="1">
              <a:lnSpc>
                <a:spcPct val="120000"/>
              </a:lnSpc>
              <a:buFont typeface="Courier New"/>
              <a:buChar char="o"/>
            </a:pPr>
            <a:r>
              <a:rPr lang="en-US" dirty="0"/>
              <a:t>Infrastructure Independent</a:t>
            </a:r>
          </a:p>
          <a:p>
            <a:pPr lvl="2">
              <a:lnSpc>
                <a:spcPct val="120000"/>
              </a:lnSpc>
            </a:pPr>
            <a:r>
              <a:rPr lang="en-US" dirty="0" err="1"/>
              <a:t>Falkon</a:t>
            </a:r>
            <a:r>
              <a:rPr lang="en-US" dirty="0"/>
              <a:t>, Condor Glide-in, Ganga-Diane (EGEE/EGI), DIRAC/WMS, PANDA</a:t>
            </a:r>
          </a:p>
          <a:p>
            <a:pPr lvl="3">
              <a:lnSpc>
                <a:spcPct val="120000"/>
              </a:lnSpc>
            </a:pPr>
            <a:r>
              <a:rPr lang="en-US" dirty="0"/>
              <a:t>Frameworks based upon PJs (pull model) for specific PGI/back-end</a:t>
            </a:r>
          </a:p>
          <a:p>
            <a:pPr lvl="3">
              <a:lnSpc>
                <a:spcPct val="120000"/>
              </a:lnSpc>
            </a:pPr>
            <a:r>
              <a:rPr lang="en-US" dirty="0"/>
              <a:t>Do not support MPI</a:t>
            </a:r>
          </a:p>
          <a:p>
            <a:pPr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3800" dirty="0">
                <a:solidFill>
                  <a:srgbClr val="800000"/>
                </a:solidFill>
              </a:rPr>
              <a:t>SAGA-based Pilot-Job form the basis</a:t>
            </a:r>
            <a:r>
              <a:rPr lang="en-US" sz="3800" dirty="0"/>
              <a:t>:</a:t>
            </a:r>
          </a:p>
          <a:p>
            <a:pPr lvl="1">
              <a:lnSpc>
                <a:spcPct val="120000"/>
              </a:lnSpc>
              <a:buFont typeface="Courier New"/>
              <a:buChar char="o"/>
            </a:pPr>
            <a:r>
              <a:rPr lang="en-US" dirty="0"/>
              <a:t>For autonomic scheduling and resource selection decisions</a:t>
            </a:r>
          </a:p>
          <a:p>
            <a:pPr lvl="1">
              <a:lnSpc>
                <a:spcPct val="120000"/>
              </a:lnSpc>
              <a:buFont typeface="Courier New"/>
              <a:buChar char="o"/>
            </a:pPr>
            <a:r>
              <a:rPr lang="en-US" dirty="0"/>
              <a:t>Advanced run-time frameworks for load-balancing and fault-tolerance</a:t>
            </a:r>
          </a:p>
          <a:p>
            <a:pPr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44568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  <a:endParaRPr lang="en-US" dirty="0"/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>
          <a:xfrm>
            <a:off x="457200" y="2032000"/>
            <a:ext cx="8458200" cy="452717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Frameworks: Logical structure for Capturing Application Requirements, Characteristics &amp; Patterns</a:t>
            </a:r>
          </a:p>
          <a:p>
            <a:pPr>
              <a:lnSpc>
                <a:spcPct val="11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Pattern: Commonly recurring modes of computation</a:t>
            </a:r>
          </a:p>
          <a:p>
            <a:pPr lvl="1">
              <a:lnSpc>
                <a:spcPct val="110000"/>
              </a:lnSpc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Programming, Deployment, Execution, Data-access..</a:t>
            </a:r>
          </a:p>
          <a:p>
            <a:pPr>
              <a:lnSpc>
                <a:spcPct val="11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Abstraction: Mechanism to support patterns and application characteristics</a:t>
            </a:r>
          </a:p>
          <a:p>
            <a:pPr>
              <a:lnSpc>
                <a:spcPct val="11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Frameworks designed to either: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Support Patterns: Map-Reduce, Master-Worker, Hierarchical Job-Submission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Provide the abstractions and/or support the requirements &amp; characteristics of applications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i.e. Encode a Usage-Mode using a Framework</a:t>
            </a:r>
          </a:p>
          <a:p>
            <a:pPr>
              <a:lnSpc>
                <a:spcPct val="110000"/>
              </a:lnSpc>
              <a:buClr>
                <a:srgbClr val="FF0000"/>
              </a:buClr>
              <a:buFont typeface="Wingdings" charset="2"/>
              <a:buChar char="q"/>
            </a:pP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849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953620"/>
            <a:ext cx="5012266" cy="3270707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25000" lnSpcReduction="20000"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BFAST</a:t>
            </a:r>
          </a:p>
          <a:p>
            <a:pPr>
              <a:spcBef>
                <a:spcPts val="200"/>
              </a:spcBef>
              <a:buFont typeface="Wingdings" charset="2"/>
              <a:buChar char="ü"/>
            </a:pPr>
            <a:r>
              <a:rPr lang="en-US" sz="6400" dirty="0" smtClean="0"/>
              <a:t>Higher sensitivity (CAL finding and gapped Smith-Waterman alignment)</a:t>
            </a:r>
          </a:p>
          <a:p>
            <a:pPr>
              <a:spcBef>
                <a:spcPts val="800"/>
              </a:spcBef>
              <a:buFont typeface="Wingdings" charset="2"/>
              <a:buChar char="ü"/>
            </a:pPr>
            <a:r>
              <a:rPr lang="en-US" sz="6400" dirty="0" smtClean="0"/>
              <a:t>Relatively larger memory and disk space</a:t>
            </a:r>
          </a:p>
          <a:p>
            <a:pPr>
              <a:spcBef>
                <a:spcPts val="800"/>
              </a:spcBef>
              <a:buFont typeface="Wingdings" charset="2"/>
              <a:buChar char="ü"/>
            </a:pPr>
            <a:r>
              <a:rPr lang="en-US" sz="6400" dirty="0" smtClean="0"/>
              <a:t>Multi-threading support</a:t>
            </a:r>
          </a:p>
          <a:p>
            <a:pPr>
              <a:spcBef>
                <a:spcPts val="800"/>
              </a:spcBef>
              <a:buFont typeface="Wingdings" charset="2"/>
              <a:buChar char="ü"/>
            </a:pPr>
            <a:r>
              <a:rPr lang="en-US" sz="6400" dirty="0" smtClean="0"/>
              <a:t>Low-memory option (index file splitting)</a:t>
            </a:r>
          </a:p>
          <a:p>
            <a:pPr>
              <a:spcBef>
                <a:spcPts val="800"/>
              </a:spcBef>
              <a:buFont typeface="Wingdings" charset="2"/>
              <a:buChar char="ü"/>
            </a:pPr>
            <a:r>
              <a:rPr lang="en-US" sz="6400" dirty="0" smtClean="0"/>
              <a:t>Pipeline (index, match, </a:t>
            </a:r>
            <a:r>
              <a:rPr lang="en-US" sz="6400" dirty="0" err="1" smtClean="0"/>
              <a:t>localalign</a:t>
            </a:r>
            <a:r>
              <a:rPr lang="en-US" sz="6400" dirty="0" smtClean="0"/>
              <a:t>, and </a:t>
            </a:r>
            <a:r>
              <a:rPr lang="en-US" sz="6400" dirty="0" err="1" smtClean="0"/>
              <a:t>postprocess</a:t>
            </a:r>
            <a:r>
              <a:rPr lang="en-US" sz="6400" dirty="0" smtClean="0"/>
              <a:t> step) and extensible (e.g. BFAST-BWA for paired-end, and more)</a:t>
            </a:r>
          </a:p>
          <a:p>
            <a:pPr>
              <a:buFont typeface="Wingdings" charset="2"/>
              <a:buChar char="ü"/>
            </a:pPr>
            <a:r>
              <a:rPr lang="en-US" sz="6400" dirty="0" smtClean="0"/>
              <a:t>Task Level concurrency (Data fragmentation of Reads and Chromosomes, different spaced seeds (match step), parallel task runs (</a:t>
            </a:r>
            <a:r>
              <a:rPr lang="en-US" sz="6400" dirty="0" err="1" smtClean="0"/>
              <a:t>localalign</a:t>
            </a:r>
            <a:r>
              <a:rPr lang="en-US" sz="6400" dirty="0" smtClean="0"/>
              <a:t>, </a:t>
            </a:r>
            <a:r>
              <a:rPr lang="en-US" sz="6400" dirty="0" err="1" smtClean="0"/>
              <a:t>postprocess</a:t>
            </a:r>
            <a:r>
              <a:rPr lang="en-US" sz="6400" dirty="0" smtClean="0"/>
              <a:t> steps)</a:t>
            </a:r>
            <a:endParaRPr lang="en-US" sz="6400" dirty="0"/>
          </a:p>
        </p:txBody>
      </p:sp>
      <p:pic>
        <p:nvPicPr>
          <p:cNvPr id="4" name="Picture 3" descr="work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9343" y="2269067"/>
            <a:ext cx="3174471" cy="276182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7" name="TextBox 6"/>
          <p:cNvSpPr txBox="1"/>
          <p:nvPr/>
        </p:nvSpPr>
        <p:spPr>
          <a:xfrm>
            <a:off x="1" y="5802538"/>
            <a:ext cx="4507457" cy="107721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/>
              <a:t>Dynamic situation (target species, NGS protocol, multi-core, cluster environment, disk space, main memory, and parallelization) for optimal performance 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5739343" y="1812874"/>
            <a:ext cx="3052263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Workflow for bfast match step</a:t>
            </a:r>
            <a:endParaRPr lang="en-US" dirty="0"/>
          </a:p>
        </p:txBody>
      </p:sp>
      <p:sp>
        <p:nvSpPr>
          <p:cNvPr id="24" name="Down Arrow 23"/>
          <p:cNvSpPr/>
          <p:nvPr/>
        </p:nvSpPr>
        <p:spPr>
          <a:xfrm>
            <a:off x="1758327" y="5217141"/>
            <a:ext cx="1172218" cy="58539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507458" y="5030887"/>
            <a:ext cx="4521412" cy="1724230"/>
            <a:chOff x="-129869" y="1417638"/>
            <a:chExt cx="8436823" cy="1968855"/>
          </a:xfrm>
        </p:grpSpPr>
        <p:sp>
          <p:nvSpPr>
            <p:cNvPr id="26" name="Right Arrow Callout 25"/>
            <p:cNvSpPr/>
            <p:nvPr/>
          </p:nvSpPr>
          <p:spPr>
            <a:xfrm>
              <a:off x="3648363" y="1658871"/>
              <a:ext cx="2978727" cy="1443182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52961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Mapping :</a:t>
              </a:r>
            </a:p>
            <a:p>
              <a:pPr algn="ctr"/>
              <a:r>
                <a:rPr lang="en-US" sz="1200" dirty="0" err="1" smtClean="0"/>
                <a:t>BFast</a:t>
              </a:r>
              <a:endParaRPr lang="en-US" sz="12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794499" y="1658871"/>
              <a:ext cx="1512455" cy="144318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SNP finding :</a:t>
              </a:r>
            </a:p>
            <a:p>
              <a:pPr algn="ctr"/>
              <a:r>
                <a:rPr lang="en-US" sz="1200" dirty="0" err="1" smtClean="0"/>
                <a:t>diBayes</a:t>
              </a:r>
              <a:endParaRPr lang="en-US" sz="1200" dirty="0"/>
            </a:p>
          </p:txBody>
        </p:sp>
        <p:sp>
          <p:nvSpPr>
            <p:cNvPr id="28" name="Vertical Scroll 27"/>
            <p:cNvSpPr/>
            <p:nvPr/>
          </p:nvSpPr>
          <p:spPr>
            <a:xfrm>
              <a:off x="182607" y="1417638"/>
              <a:ext cx="2182217" cy="881129"/>
            </a:xfrm>
            <a:prstGeom prst="verticalScroll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Ref. Genome</a:t>
              </a:r>
            </a:p>
            <a:p>
              <a:pPr algn="ctr"/>
              <a:r>
                <a:rPr lang="en-US" sz="1200" dirty="0" smtClean="0"/>
                <a:t>(</a:t>
              </a:r>
              <a:r>
                <a:rPr lang="en-US" sz="1200" dirty="0" err="1" smtClean="0"/>
                <a:t>xxx.fa</a:t>
              </a:r>
              <a:r>
                <a:rPr lang="en-US" sz="1200" dirty="0" smtClean="0"/>
                <a:t>)</a:t>
              </a:r>
              <a:endParaRPr lang="en-US" sz="1200" dirty="0"/>
            </a:p>
          </p:txBody>
        </p:sp>
        <p:sp>
          <p:nvSpPr>
            <p:cNvPr id="29" name="Vertical Scroll 28"/>
            <p:cNvSpPr/>
            <p:nvPr/>
          </p:nvSpPr>
          <p:spPr>
            <a:xfrm>
              <a:off x="-129869" y="2505364"/>
              <a:ext cx="2773775" cy="881129"/>
            </a:xfrm>
            <a:prstGeom prst="verticalScroll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NGS short reads</a:t>
              </a:r>
            </a:p>
            <a:p>
              <a:pPr algn="ctr"/>
              <a:r>
                <a:rPr lang="en-US" sz="1200" dirty="0" smtClean="0"/>
                <a:t>(</a:t>
              </a:r>
              <a:r>
                <a:rPr lang="en-US" sz="1200" dirty="0" err="1" smtClean="0"/>
                <a:t>xxx.csfasta</a:t>
              </a:r>
              <a:r>
                <a:rPr lang="en-US" sz="1200" dirty="0" smtClean="0"/>
                <a:t>, </a:t>
              </a:r>
              <a:r>
                <a:rPr lang="en-US" sz="1200" dirty="0" err="1" smtClean="0"/>
                <a:t>xxx.qual</a:t>
              </a:r>
              <a:r>
                <a:rPr lang="en-US" sz="1200" dirty="0" smtClean="0"/>
                <a:t>) </a:t>
              </a:r>
            </a:p>
            <a:p>
              <a:pPr algn="ctr"/>
              <a:r>
                <a:rPr lang="en-US" sz="1200" dirty="0" smtClean="0"/>
                <a:t>or (</a:t>
              </a:r>
              <a:r>
                <a:rPr lang="en-US" sz="1200" dirty="0" err="1" smtClean="0"/>
                <a:t>xxx.fastaq</a:t>
              </a:r>
              <a:r>
                <a:rPr lang="en-US" sz="1200" dirty="0" smtClean="0"/>
                <a:t>)</a:t>
              </a:r>
              <a:endParaRPr lang="en-US" sz="1200" dirty="0"/>
            </a:p>
          </p:txBody>
        </p:sp>
        <p:sp>
          <p:nvSpPr>
            <p:cNvPr id="30" name="Right Bracket 29"/>
            <p:cNvSpPr/>
            <p:nvPr/>
          </p:nvSpPr>
          <p:spPr>
            <a:xfrm>
              <a:off x="2643908" y="1951182"/>
              <a:ext cx="323273" cy="900545"/>
            </a:xfrm>
            <a:prstGeom prst="rightBracket">
              <a:avLst/>
            </a:prstGeom>
            <a:noFill/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" name="Right Arrow 30"/>
            <p:cNvSpPr/>
            <p:nvPr/>
          </p:nvSpPr>
          <p:spPr>
            <a:xfrm>
              <a:off x="3013361" y="2298767"/>
              <a:ext cx="531092" cy="206597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576298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1642" y="1817641"/>
            <a:ext cx="3763962" cy="49525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rgbClr val="FF0000"/>
                </a:solidFill>
              </a:rPr>
              <a:t>Human Genome (HG18) and </a:t>
            </a:r>
            <a:r>
              <a:rPr lang="en-US" sz="1800" dirty="0" err="1" smtClean="0">
                <a:solidFill>
                  <a:srgbClr val="FF0000"/>
                </a:solidFill>
              </a:rPr>
              <a:t>Burkerholderia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Glumae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</a:p>
          <a:p>
            <a:pPr>
              <a:buFont typeface="Wingdings" charset="2"/>
              <a:buChar char="ü"/>
            </a:pPr>
            <a:r>
              <a:rPr lang="en-US" sz="1800" dirty="0" smtClean="0"/>
              <a:t>Prokaryote vs. Eukaryote</a:t>
            </a:r>
          </a:p>
          <a:p>
            <a:pPr>
              <a:buFont typeface="Wingdings" charset="2"/>
              <a:buChar char="ü"/>
            </a:pPr>
            <a:r>
              <a:rPr lang="en-US" sz="1800" dirty="0" smtClean="0"/>
              <a:t>B. </a:t>
            </a:r>
            <a:r>
              <a:rPr lang="en-US" sz="1800" dirty="0" err="1" smtClean="0"/>
              <a:t>Glumae</a:t>
            </a:r>
            <a:r>
              <a:rPr lang="en-US" sz="1800" dirty="0"/>
              <a:t> </a:t>
            </a:r>
            <a:r>
              <a:rPr lang="en-US" sz="1800" dirty="0" smtClean="0"/>
              <a:t>: Small (7 </a:t>
            </a:r>
            <a:r>
              <a:rPr lang="en-US" sz="1800" dirty="0" err="1" smtClean="0"/>
              <a:t>Mbp</a:t>
            </a:r>
            <a:r>
              <a:rPr lang="en-US" sz="1800" dirty="0" smtClean="0"/>
              <a:t>) but multiple genomes (multiple strains or </a:t>
            </a:r>
            <a:r>
              <a:rPr lang="en-US" sz="1800" dirty="0" err="1" smtClean="0"/>
              <a:t>transcriptome</a:t>
            </a:r>
            <a:r>
              <a:rPr lang="en-US" sz="1800" dirty="0" smtClean="0"/>
              <a:t> study, and a potential for a fully extended pipeline for “genome to function”</a:t>
            </a:r>
          </a:p>
          <a:p>
            <a:pPr>
              <a:buFont typeface="Wingdings" charset="2"/>
              <a:buChar char="ü"/>
            </a:pPr>
            <a:r>
              <a:rPr lang="en-US" sz="1800" dirty="0" smtClean="0"/>
              <a:t>Larger genome (3 </a:t>
            </a:r>
            <a:r>
              <a:rPr lang="en-US" sz="1800" dirty="0" err="1" smtClean="0"/>
              <a:t>Gbp</a:t>
            </a:r>
            <a:r>
              <a:rPr lang="en-US" sz="1800" dirty="0" smtClean="0"/>
              <a:t>) with 22 + XX (or XY) chromosomes.  The significance of biomedical research toward diseases with cell development and differentiation</a:t>
            </a:r>
          </a:p>
          <a:p>
            <a:pPr marL="0" indent="0">
              <a:buNone/>
            </a:pPr>
            <a:r>
              <a:rPr lang="en-US" sz="1800" dirty="0" smtClean="0"/>
              <a:t>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356785"/>
              </p:ext>
            </p:extLst>
          </p:nvPr>
        </p:nvGraphicFramePr>
        <p:xfrm>
          <a:off x="3941070" y="1860700"/>
          <a:ext cx="5142800" cy="321423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29997"/>
                <a:gridCol w="1169061"/>
                <a:gridCol w="1194751"/>
                <a:gridCol w="1148991"/>
              </a:tblGrid>
              <a:tr h="735195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B. </a:t>
                      </a:r>
                      <a:r>
                        <a:rPr lang="en-US" sz="1600" dirty="0" err="1" smtClean="0"/>
                        <a:t>Glumae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HG18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HG18-Chr21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Genome Size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 </a:t>
                      </a:r>
                      <a:r>
                        <a:rPr lang="en-US" sz="1600" dirty="0" err="1" smtClean="0"/>
                        <a:t>Mbp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3Gbp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47 </a:t>
                      </a:r>
                      <a:r>
                        <a:rPr lang="en-US" sz="1600" dirty="0" err="1" smtClean="0"/>
                        <a:t>Mbp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NGS Data Type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Whole Genome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Exome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NGS Data Size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12.6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5.6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5.6 GB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Ref.</a:t>
                      </a:r>
                      <a:r>
                        <a:rPr lang="en-US" sz="1600" baseline="0" dirty="0" smtClean="0"/>
                        <a:t> Index Data </a:t>
                      </a:r>
                      <a:r>
                        <a:rPr lang="en-US" sz="1600" baseline="0" dirty="0" err="1" smtClean="0"/>
                        <a:t>Volumn</a:t>
                      </a:r>
                      <a:r>
                        <a:rPr lang="en-US" sz="1600" baseline="30000" dirty="0" err="1" smtClean="0"/>
                        <a:t>a</a:t>
                      </a:r>
                      <a:r>
                        <a:rPr lang="en-US" sz="1600" baseline="300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</a:t>
                      </a:r>
                      <a:r>
                        <a:rPr lang="en-US" sz="1600" baseline="0" dirty="0" smtClean="0"/>
                        <a:t>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130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70 GB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Minimum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Memory</a:t>
                      </a:r>
                      <a:r>
                        <a:rPr lang="en-US" sz="1600" baseline="30000" dirty="0" err="1" smtClean="0"/>
                        <a:t>b</a:t>
                      </a:r>
                      <a:r>
                        <a:rPr lang="en-US" sz="1600" baseline="300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38 MB + </a:t>
                      </a: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a</a:t>
                      </a:r>
                      <a:r>
                        <a:rPr lang="en-US" sz="1600" baseline="30000" dirty="0" smtClean="0"/>
                        <a:t>c)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 GB + </a:t>
                      </a: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a</a:t>
                      </a:r>
                      <a:endParaRPr lang="en-US" sz="1600" dirty="0">
                        <a:latin typeface="Symbol" charset="2"/>
                        <a:cs typeface="Symbol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164</a:t>
                      </a:r>
                      <a:r>
                        <a:rPr lang="en-US" sz="1600" baseline="0" dirty="0" smtClean="0"/>
                        <a:t> MB +</a:t>
                      </a:r>
                      <a:r>
                        <a:rPr lang="en-US" sz="1600" baseline="0" dirty="0" smtClean="0">
                          <a:latin typeface="Symbol" charset="2"/>
                          <a:cs typeface="Symbol" charset="2"/>
                        </a:rPr>
                        <a:t> a</a:t>
                      </a:r>
                      <a:endParaRPr lang="en-US" sz="1600" dirty="0">
                        <a:latin typeface="Symbol" charset="2"/>
                        <a:cs typeface="Symbol" charset="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880940" y="5385236"/>
            <a:ext cx="52029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sz="1400" dirty="0" smtClean="0"/>
              <a:t>Two options generating 40 index files and 10 index files are considered</a:t>
            </a:r>
          </a:p>
          <a:p>
            <a:pPr marL="342900" indent="-342900">
              <a:buAutoNum type="alphaLcParenR"/>
            </a:pPr>
            <a:r>
              <a:rPr lang="en-US" sz="1400" dirty="0" smtClean="0"/>
              <a:t>The cases with 10 index files. The option generating 40 index files require ¼ memory but needs 4 time computation</a:t>
            </a:r>
          </a:p>
          <a:p>
            <a:pPr marL="342900" indent="-342900">
              <a:buAutoNum type="alphaLcParenR"/>
            </a:pPr>
            <a:r>
              <a:rPr lang="en-US" sz="1400" dirty="0" smtClean="0"/>
              <a:t>Data volume of a </a:t>
            </a:r>
            <a:r>
              <a:rPr lang="en-US" sz="1400" dirty="0"/>
              <a:t>r</a:t>
            </a:r>
            <a:r>
              <a:rPr lang="en-US" sz="1400" dirty="0" smtClean="0"/>
              <a:t>ead file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6435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  <a:endParaRPr lang="en-US" dirty="0"/>
          </a:p>
        </p:txBody>
      </p:sp>
      <p:pic>
        <p:nvPicPr>
          <p:cNvPr id="4" name="Picture 3" descr="readsvstime_hg18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75" y="2335323"/>
            <a:ext cx="2422272" cy="1695590"/>
          </a:xfrm>
          <a:prstGeom prst="rect">
            <a:avLst/>
          </a:prstGeom>
        </p:spPr>
      </p:pic>
      <p:pic>
        <p:nvPicPr>
          <p:cNvPr id="5" name="Picture 4" descr="readsvstime_hg18_chr2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9821" y="2335323"/>
            <a:ext cx="2489713" cy="1742799"/>
          </a:xfrm>
          <a:prstGeom prst="rect">
            <a:avLst/>
          </a:prstGeom>
        </p:spPr>
      </p:pic>
      <p:pic>
        <p:nvPicPr>
          <p:cNvPr id="6" name="Picture 5" descr="readsvstime_bgluma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4844" y="2369189"/>
            <a:ext cx="2422272" cy="16955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0125" y="401154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HG18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90480" y="3993822"/>
            <a:ext cx="133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HG18-Chr21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47206" y="3961584"/>
            <a:ext cx="109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B.Glumae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80125" y="1912435"/>
            <a:ext cx="64998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Time to Completion (Match Step)  vs. Short Read File Size</a:t>
            </a:r>
            <a:endParaRPr lang="en-US" dirty="0"/>
          </a:p>
        </p:txBody>
      </p:sp>
      <p:pic>
        <p:nvPicPr>
          <p:cNvPr id="12" name="Picture 11" descr="threadsvstim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5226" y="4978517"/>
            <a:ext cx="2609618" cy="18267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80125" y="4574832"/>
            <a:ext cx="64998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Time to Completion (Match Step)  vs. Num. of Threads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363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233987"/>
              </p:ext>
            </p:extLst>
          </p:nvPr>
        </p:nvGraphicFramePr>
        <p:xfrm>
          <a:off x="307010" y="2458431"/>
          <a:ext cx="4998609" cy="5722295"/>
        </p:xfrm>
        <a:graphic>
          <a:graphicData uri="http://schemas.openxmlformats.org/drawingml/2006/table">
            <a:tbl>
              <a:tblPr/>
              <a:tblGrid>
                <a:gridCol w="1215702"/>
                <a:gridCol w="420323"/>
                <a:gridCol w="420323"/>
                <a:gridCol w="420323"/>
                <a:gridCol w="420323"/>
                <a:gridCol w="420323"/>
                <a:gridCol w="420323"/>
                <a:gridCol w="420323"/>
                <a:gridCol w="420323"/>
                <a:gridCol w="420323"/>
              </a:tblGrid>
              <a:tr h="23080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Prepare Read files step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Using Big job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092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.csfasta file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.qual file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Machine used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Total Number of cores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nodes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Time (sec)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Ranger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1037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59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For matching step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Using Big job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all jobs are concurrent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1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Index Files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all Index files(GB)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Machine used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cores/ pre bfast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Total Number of cores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jobs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Time(sec)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threads per bfast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Ranger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8135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11513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080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For local alignment step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Using Big job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all jobs are concurrent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1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Index Files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all Index files(GB)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Machine used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cores/ pre bfast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Total Number of cores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jobs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Time (sec)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Ranger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2087.6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172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For Post Process step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Using Big job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all jobs are concurrent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1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Index Files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all Index files(GB)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Machine used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cores/ pre bfast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Total Number of cores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jobs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Time (sec)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Ranger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424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63615" y="1939988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dirty="0" err="1" smtClean="0"/>
              <a:t>anger.tacc.utexas.edu</a:t>
            </a:r>
            <a:r>
              <a:rPr lang="en-US" dirty="0" smtClean="0"/>
              <a:t>/</a:t>
            </a:r>
            <a:r>
              <a:rPr lang="en-US" dirty="0" err="1" smtClean="0"/>
              <a:t>qb.loni.org</a:t>
            </a:r>
            <a:endParaRPr lang="en-US" dirty="0"/>
          </a:p>
        </p:txBody>
      </p:sp>
      <p:pic>
        <p:nvPicPr>
          <p:cNvPr id="5" name="Picture 4" descr="workfl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115" y="1939988"/>
            <a:ext cx="3383783" cy="425036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440781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500" dirty="0"/>
              <a:t>DARE-NGS : Mapping on Scalable Distributed HPC resources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3921" y="1868397"/>
            <a:ext cx="86798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charset="2"/>
              <a:buChar char="q"/>
            </a:pPr>
            <a:r>
              <a:rPr lang="en-US" dirty="0" smtClean="0"/>
              <a:t>DARE frame work and DARE-NGS</a:t>
            </a:r>
            <a:endParaRPr lang="en-US" dirty="0" smtClean="0"/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Non-invasive runtime environment for life science applications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Lightweight, extensible, and full-fledge gateway template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SAGA/BigJob + </a:t>
            </a:r>
            <a:r>
              <a:rPr lang="en-US" sz="1600" dirty="0" smtClean="0">
                <a:latin typeface="Symbol" charset="2"/>
                <a:cs typeface="Symbol" charset="2"/>
              </a:rPr>
              <a:t>a</a:t>
            </a:r>
            <a:r>
              <a:rPr lang="en-US" sz="1600" dirty="0" smtClean="0"/>
              <a:t> (distributed, scale-out, and large scale data management) 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233921" y="3066947"/>
            <a:ext cx="417334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charset="2"/>
              <a:buChar char="q"/>
            </a:pPr>
            <a:r>
              <a:rPr lang="en-US" dirty="0" smtClean="0"/>
              <a:t>Challenges and Ongoing investigation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Distributed data management</a:t>
            </a:r>
          </a:p>
          <a:p>
            <a:pPr marL="285750" indent="-285750">
              <a:buFont typeface="Wingdings" charset="2"/>
              <a:buChar char="ü"/>
            </a:pPr>
            <a:r>
              <a:rPr lang="en-US" sz="1600" dirty="0" smtClean="0"/>
              <a:t>Data transfer of Reference genome </a:t>
            </a:r>
          </a:p>
          <a:p>
            <a:r>
              <a:rPr lang="en-US" sz="1600" dirty="0" smtClean="0"/>
              <a:t>index files : HG18 : 130 GB, </a:t>
            </a:r>
            <a:r>
              <a:rPr lang="en-US" sz="1600" dirty="0" err="1" smtClean="0"/>
              <a:t>B.Glumae</a:t>
            </a:r>
            <a:r>
              <a:rPr lang="en-US" sz="1600" dirty="0" smtClean="0"/>
              <a:t> :447 MB</a:t>
            </a:r>
          </a:p>
          <a:p>
            <a:pPr marL="285750" indent="-285750">
              <a:buFont typeface="Wingdings" charset="2"/>
              <a:buChar char="ü"/>
            </a:pPr>
            <a:r>
              <a:rPr lang="en-US" sz="1600" dirty="0" smtClean="0"/>
              <a:t>Data transfer of Short read files :  e.g.</a:t>
            </a:r>
          </a:p>
          <a:p>
            <a:r>
              <a:rPr lang="en-US" sz="1600" dirty="0" smtClean="0"/>
              <a:t>9 GB </a:t>
            </a:r>
            <a:r>
              <a:rPr lang="en-US" sz="1600" dirty="0" smtClean="0"/>
              <a:t>(about </a:t>
            </a:r>
            <a:r>
              <a:rPr lang="en-US" sz="1600" dirty="0" smtClean="0"/>
              <a:t>2 min from local to QB using </a:t>
            </a:r>
            <a:r>
              <a:rPr lang="en-US" sz="1600" dirty="0" err="1" smtClean="0"/>
              <a:t>GridFTP</a:t>
            </a:r>
            <a:r>
              <a:rPr lang="en-US" sz="1600" dirty="0" smtClean="0"/>
              <a:t>)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330166"/>
              </p:ext>
            </p:extLst>
          </p:nvPr>
        </p:nvGraphicFramePr>
        <p:xfrm>
          <a:off x="4407262" y="3409225"/>
          <a:ext cx="4633054" cy="1554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3344"/>
                <a:gridCol w="1057129"/>
                <a:gridCol w="1486312"/>
                <a:gridCol w="1266269"/>
              </a:tblGrid>
              <a:tr h="3196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protocol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Local -&gt;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 QB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Local -&gt;  Ranger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QB -&gt; Ranger</a:t>
                      </a:r>
                    </a:p>
                  </a:txBody>
                  <a:tcPr/>
                </a:tc>
              </a:tr>
              <a:tr h="3196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SCP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33 MB/s    (1 hour)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1.8 MB/s 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(20 hours)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 MB/s  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(36 hours)</a:t>
                      </a:r>
                    </a:p>
                  </a:txBody>
                  <a:tcPr/>
                </a:tc>
              </a:tr>
              <a:tr h="319615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GridFTP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70 MB/s</a:t>
                      </a:r>
                    </a:p>
                    <a:p>
                      <a:r>
                        <a:rPr lang="en-US" sz="1400" dirty="0" smtClean="0"/>
                        <a:t>(0.5 hour)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6.8 MB/s</a:t>
                      </a:r>
                    </a:p>
                    <a:p>
                      <a:r>
                        <a:rPr lang="en-US" sz="1400" dirty="0" smtClean="0"/>
                        <a:t>(5.3 hours)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25 MB/s</a:t>
                      </a:r>
                    </a:p>
                    <a:p>
                      <a:r>
                        <a:rPr lang="en-US" sz="1400" dirty="0" smtClean="0"/>
                        <a:t>(1.4 hours)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461000" y="2976392"/>
            <a:ext cx="2793999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Data Transfer (130 GB)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3921" y="5429013"/>
            <a:ext cx="85227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Interoperability </a:t>
            </a:r>
            <a:r>
              <a:rPr lang="en-US" sz="1600" dirty="0"/>
              <a:t>between grids and clouds</a:t>
            </a:r>
          </a:p>
          <a:p>
            <a:pPr marL="342900" indent="-342900">
              <a:buFont typeface="Wingdings" charset="2"/>
              <a:buChar char="ü"/>
            </a:pPr>
            <a:r>
              <a:rPr lang="en-US" sz="1600" dirty="0"/>
              <a:t>HPC-HTC 1: EGEE-TG[-NAREGI] / HPC-HTC 2: KEK/NAREGI-TG /HPC-HTC 3: </a:t>
            </a:r>
            <a:r>
              <a:rPr lang="en-US" sz="1600" dirty="0" err="1"/>
              <a:t>ExTENCI</a:t>
            </a:r>
            <a:r>
              <a:rPr lang="en-US" sz="1600" dirty="0"/>
              <a:t> [TG-OSG] /HPC-HPC 1: TG-</a:t>
            </a:r>
            <a:r>
              <a:rPr lang="en-US" sz="1600" dirty="0" smtClean="0"/>
              <a:t>DEISA</a:t>
            </a:r>
          </a:p>
          <a:p>
            <a:pPr marL="342900" indent="-342900">
              <a:buFont typeface="Wingdings" charset="2"/>
              <a:buChar char="ü"/>
            </a:pPr>
            <a:r>
              <a:rPr lang="en-US" sz="1600" dirty="0" smtClean="0"/>
              <a:t>HPC-Cloud</a:t>
            </a:r>
            <a:endParaRPr lang="en-US" sz="1600" dirty="0"/>
          </a:p>
          <a:p>
            <a:pPr marL="342900" indent="-342900">
              <a:buFont typeface="Wingdings" charset="2"/>
              <a:buChar char="ü"/>
            </a:pPr>
            <a:r>
              <a:rPr lang="en-US" sz="1600" dirty="0"/>
              <a:t>GANGA/DIANE </a:t>
            </a:r>
            <a:r>
              <a:rPr lang="en-US" sz="1600" dirty="0" smtClean="0"/>
              <a:t>integration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75295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>
          <a:xfrm>
            <a:off x="381000" y="359540"/>
            <a:ext cx="8229600" cy="1143000"/>
          </a:xfrm>
        </p:spPr>
        <p:txBody>
          <a:bodyPr/>
          <a:lstStyle/>
          <a:p>
            <a:pPr eaLnBrk="1" hangingPunct="1"/>
            <a:r>
              <a:rPr lang="en-US" sz="3600" dirty="0">
                <a:latin typeface="Calibri" charset="0"/>
                <a:ea typeface="ＭＳ Ｐゴシック" charset="0"/>
                <a:cs typeface="ＭＳ Ｐゴシック" charset="0"/>
              </a:rPr>
              <a:t>Acknowledgements</a:t>
            </a:r>
          </a:p>
        </p:txBody>
      </p:sp>
      <p:sp>
        <p:nvSpPr>
          <p:cNvPr id="68611" name="Content Placeholder 2"/>
          <p:cNvSpPr>
            <a:spLocks noGrp="1"/>
          </p:cNvSpPr>
          <p:nvPr>
            <p:ph idx="1"/>
          </p:nvPr>
        </p:nvSpPr>
        <p:spPr>
          <a:xfrm>
            <a:off x="457200" y="1807159"/>
            <a:ext cx="8229600" cy="4752953"/>
          </a:xfrm>
        </p:spPr>
        <p:txBody>
          <a:bodyPr>
            <a:normAutofit fontScale="77500" lnSpcReduction="20000"/>
          </a:bodyPr>
          <a:lstStyle/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b="1" dirty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SAGA Team and DPA Team and the UK-EPSRC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   (UK EPSRC: DPA, OMII-UK , OMII-UK PAL)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People</a:t>
            </a:r>
            <a:endParaRPr lang="en-US" sz="2900" b="1" dirty="0">
              <a:solidFill>
                <a:srgbClr val="8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SAGA D&amp;D: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Hartmut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Kaiser, Ole Weidner, Andre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Merzky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Joohyun Kim, Lukasz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Lacinski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João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Abecasis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Chris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Miceli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Bety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Rodriguez-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Milla</a:t>
            </a:r>
            <a:endParaRPr lang="en-US" sz="29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SAGA Users: Andre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Luckow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Yaakoub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el-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Khamra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Kate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Stamou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Cybertools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(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Abhinav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Thota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Jeff, N. Kim),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Owain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Kenway</a:t>
            </a:r>
            <a:endParaRPr lang="en-US" sz="29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Google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SoC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: Michael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Miceli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Saurabh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Sehgal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Miklos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Erdelyi</a:t>
            </a:r>
            <a:endParaRPr lang="en-US" sz="29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Collaborators and Contributors: Steve Fisher &amp; Group, Sylvain Renaud (JSAGA), Go Iwai &amp; Yoshiyuki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Watase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(KEK)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DPA: Dan Katz, Murray Cole, Manish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Parashar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Omer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Rana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Jon </a:t>
            </a:r>
            <a:r>
              <a:rPr lang="en-US" sz="2900" dirty="0" err="1" smtClean="0">
                <a:latin typeface="Calibri" charset="0"/>
                <a:ea typeface="ＭＳ Ｐゴシック" charset="0"/>
                <a:cs typeface="ＭＳ Ｐゴシック" charset="0"/>
              </a:rPr>
              <a:t>Weissman</a:t>
            </a:r>
            <a:endParaRPr lang="en-US" sz="2900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ts val="200"/>
              </a:spcBef>
              <a:buNone/>
            </a:pPr>
            <a:r>
              <a:rPr lang="en-US" sz="29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Support</a:t>
            </a:r>
          </a:p>
          <a:p>
            <a:pPr>
              <a:spcBef>
                <a:spcPts val="200"/>
              </a:spcBef>
              <a:buNone/>
            </a:pP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Louisiana Biomedical Research Network (LBRN</a:t>
            </a: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)</a:t>
            </a:r>
            <a:endParaRPr lang="en-US" sz="2000" dirty="0" smtClean="0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68612" name="Picture 4" descr="omii_logo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1382" y="1871053"/>
            <a:ext cx="6223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086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119" y="6428036"/>
            <a:ext cx="8798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Nature, 464, 670 (2010) </a:t>
            </a:r>
            <a:endParaRPr lang="en-US" sz="1600" dirty="0"/>
          </a:p>
        </p:txBody>
      </p:sp>
      <p:pic>
        <p:nvPicPr>
          <p:cNvPr id="3" name="Picture 2" descr="464670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964" y="1892190"/>
            <a:ext cx="6969902" cy="457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05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:mv="urn:schemas-microsoft-com:mac:vml" xmlns="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119" y="6264045"/>
            <a:ext cx="879866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E. R. </a:t>
            </a:r>
            <a:r>
              <a:rPr lang="en-US" sz="1600" dirty="0" err="1" smtClean="0"/>
              <a:t>Mardis</a:t>
            </a:r>
            <a:r>
              <a:rPr lang="en-US" sz="1600" dirty="0" smtClean="0"/>
              <a:t>, The impact of next-generation sequencing technology on genetics, Trends in Genetics, 24, 133 (2008)</a:t>
            </a:r>
            <a:endParaRPr lang="en-US" sz="1600" dirty="0"/>
          </a:p>
        </p:txBody>
      </p:sp>
      <p:pic>
        <p:nvPicPr>
          <p:cNvPr id="10" name="Picture 9" descr="illumin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619" y="1889078"/>
            <a:ext cx="5336914" cy="4173572"/>
          </a:xfrm>
          <a:prstGeom prst="rect">
            <a:avLst/>
          </a:prstGeom>
        </p:spPr>
      </p:pic>
      <p:pic>
        <p:nvPicPr>
          <p:cNvPr id="11" name="Picture 10" descr="NGS-comp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19" y="2147702"/>
            <a:ext cx="8280400" cy="204470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9084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:mv="urn:schemas-microsoft-com:mac:vml" xmlns="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1200" y="1956302"/>
            <a:ext cx="753283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High-throughput Sequencing Techniques and Ever-growing Genomic Data Sets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3467826" y="5830249"/>
            <a:ext cx="546632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“</a:t>
            </a:r>
            <a:r>
              <a:rPr lang="en-US" i="1" dirty="0" smtClean="0"/>
              <a:t>Excavating the Functional Landscape of Bacterial Cells”</a:t>
            </a:r>
          </a:p>
          <a:p>
            <a:r>
              <a:rPr lang="en-US" sz="1400" b="1" dirty="0" smtClean="0"/>
              <a:t>Howard Ochman and Rahul Raghavan, Science, 27 Nov. 2009 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431" y="2391303"/>
            <a:ext cx="6699636" cy="32242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286000" y="269033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Dynamic gene expression and regulation mechanism (cell development and differentiation) : infection, immune response, cancer, epigenetics, gene localization, other diseases, ….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3462" y="4718149"/>
            <a:ext cx="5247903" cy="2139851"/>
          </a:xfrm>
          <a:prstGeom prst="rightArrow">
            <a:avLst>
              <a:gd name="adj1" fmla="val 50000"/>
              <a:gd name="adj2" fmla="val 48808"/>
            </a:avLst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Dynamic gene expression and regulation </a:t>
            </a:r>
            <a:r>
              <a:rPr lang="en-US" sz="1600" dirty="0" smtClean="0"/>
              <a:t>mechanism</a:t>
            </a:r>
          </a:p>
          <a:p>
            <a:r>
              <a:rPr lang="en-US" sz="1600" dirty="0" smtClean="0"/>
              <a:t> </a:t>
            </a:r>
            <a:r>
              <a:rPr lang="en-US" sz="1600" dirty="0"/>
              <a:t>(cell development and differentiation) : infection</a:t>
            </a:r>
            <a:r>
              <a:rPr lang="en-US" sz="1600" dirty="0" smtClean="0"/>
              <a:t>,</a:t>
            </a:r>
          </a:p>
          <a:p>
            <a:r>
              <a:rPr lang="en-US" sz="1600" dirty="0" smtClean="0"/>
              <a:t> </a:t>
            </a:r>
            <a:r>
              <a:rPr lang="en-US" sz="1600" dirty="0"/>
              <a:t>immune response, cancer, epigenetics, gene localization, </a:t>
            </a:r>
            <a:r>
              <a:rPr lang="en-US" sz="1600" dirty="0" smtClean="0"/>
              <a:t>other </a:t>
            </a:r>
            <a:r>
              <a:rPr lang="en-US" sz="1600" dirty="0"/>
              <a:t>diseases, ….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572342" y="5414751"/>
            <a:ext cx="3361809" cy="707886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 Black"/>
                <a:cs typeface="Arial Black"/>
              </a:rPr>
              <a:t>Need </a:t>
            </a:r>
            <a:r>
              <a:rPr lang="en-US" sz="2000" dirty="0" smtClean="0">
                <a:solidFill>
                  <a:srgbClr val="FF0000"/>
                </a:solidFill>
                <a:latin typeface="Arial Black"/>
                <a:cs typeface="Arial Black"/>
              </a:rPr>
              <a:t>for Data- Intensive Computing</a:t>
            </a:r>
            <a:endParaRPr lang="en-US" sz="20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08414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:mv="urn:schemas-microsoft-com:mac:vml" xmlns="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0936" y="2512921"/>
            <a:ext cx="8836296" cy="4345079"/>
            <a:chOff x="63754" y="1591320"/>
            <a:chExt cx="9025626" cy="5533448"/>
          </a:xfrm>
        </p:grpSpPr>
        <p:sp>
          <p:nvSpPr>
            <p:cNvPr id="8" name="Rounded Rectangle 7"/>
            <p:cNvSpPr/>
            <p:nvPr/>
          </p:nvSpPr>
          <p:spPr>
            <a:xfrm>
              <a:off x="3229108" y="1591320"/>
              <a:ext cx="3244272" cy="58437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WGS, CHIP-</a:t>
              </a:r>
              <a:r>
                <a:rPr lang="en-US" kern="1200" dirty="0" err="1" smtClean="0"/>
                <a:t>Seq</a:t>
              </a:r>
              <a:r>
                <a:rPr lang="en-US" kern="1200" dirty="0" smtClean="0"/>
                <a:t>, RNA-</a:t>
              </a:r>
              <a:r>
                <a:rPr lang="en-US" kern="1200" dirty="0" err="1" smtClean="0"/>
                <a:t>Seq</a:t>
              </a:r>
              <a:r>
                <a:rPr lang="en-US" kern="1200" dirty="0" smtClean="0"/>
                <a:t>: Billions Short Reads</a:t>
              </a:r>
              <a:endParaRPr lang="en-US" kern="1200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3055322" y="2861148"/>
              <a:ext cx="1764459" cy="674281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Mapping</a:t>
              </a:r>
              <a:endParaRPr lang="en-US" kern="12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946829" y="2903269"/>
              <a:ext cx="1764459" cy="674281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De Novo Assembly</a:t>
              </a:r>
              <a:endParaRPr lang="en-US" kern="1200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615422" y="4321479"/>
              <a:ext cx="2202770" cy="1542362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kern="1200" dirty="0" smtClean="0"/>
                <a:t>Gene Finding/Identification </a:t>
              </a:r>
            </a:p>
            <a:p>
              <a:pPr marL="400050" indent="-400050">
                <a:buAutoNum type="romanUcPeriod"/>
              </a:pPr>
              <a:r>
                <a:rPr lang="en-US" sz="1400" kern="1200" dirty="0" smtClean="0"/>
                <a:t>Coding Gene</a:t>
              </a:r>
            </a:p>
            <a:p>
              <a:pPr marL="400050" indent="-400050">
                <a:buAutoNum type="romanUcPeriod"/>
              </a:pPr>
              <a:r>
                <a:rPr lang="en-US" sz="1400" kern="1200" dirty="0" smtClean="0"/>
                <a:t>Non-coding RNA</a:t>
              </a:r>
            </a:p>
            <a:p>
              <a:pPr marL="400050" indent="-400050">
                <a:buAutoNum type="romanUcPeriod"/>
              </a:pPr>
              <a:r>
                <a:rPr lang="en-US" sz="1400" kern="1200" dirty="0" smtClean="0"/>
                <a:t>Motif Finding</a:t>
              </a:r>
              <a:endParaRPr lang="en-US" sz="1400" kern="1200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3754" y="4321479"/>
              <a:ext cx="2491797" cy="146368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Genome Variation:</a:t>
              </a:r>
            </a:p>
            <a:p>
              <a:pPr marL="400050" indent="-400050">
                <a:buAutoNum type="romanUcPeriod"/>
              </a:pPr>
              <a:r>
                <a:rPr lang="en-US" sz="1400" kern="1200" dirty="0" smtClean="0"/>
                <a:t>SNP, </a:t>
              </a:r>
              <a:r>
                <a:rPr lang="en-US" sz="1400" kern="1200" dirty="0" err="1" smtClean="0"/>
                <a:t>InDel</a:t>
              </a:r>
              <a:r>
                <a:rPr lang="en-US" sz="1400" kern="1200" dirty="0" smtClean="0"/>
                <a:t>, CNV </a:t>
              </a:r>
            </a:p>
            <a:p>
              <a:pPr marL="400050" indent="-400050">
                <a:buAutoNum type="romanUcPeriod"/>
              </a:pPr>
              <a:r>
                <a:rPr lang="en-US" sz="1400" kern="1200" dirty="0" smtClean="0"/>
                <a:t>Comparative Genomics, Epigenetics</a:t>
              </a:r>
              <a:endParaRPr lang="en-US" sz="1400" kern="12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6473381" y="4405750"/>
              <a:ext cx="1310928" cy="1458092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kern="1200" dirty="0" err="1" smtClean="0"/>
                <a:t>Transcriptome</a:t>
              </a:r>
              <a:r>
                <a:rPr lang="en-US" sz="1600" kern="1200" dirty="0" smtClean="0"/>
                <a:t> Analysis </a:t>
              </a:r>
            </a:p>
            <a:p>
              <a:pPr algn="ctr"/>
              <a:r>
                <a:rPr lang="en-US" sz="1600" kern="1200" dirty="0" smtClean="0"/>
                <a:t>(RNA-</a:t>
              </a:r>
              <a:r>
                <a:rPr lang="en-US" sz="1600" kern="1200" dirty="0" err="1" smtClean="0"/>
                <a:t>seq</a:t>
              </a:r>
              <a:r>
                <a:rPr lang="en-US" sz="1600" kern="1200" dirty="0" smtClean="0"/>
                <a:t>, </a:t>
              </a:r>
              <a:r>
                <a:rPr lang="en-US" sz="1600" kern="1200" dirty="0" err="1" smtClean="0"/>
                <a:t>ChIP-seq</a:t>
              </a:r>
              <a:r>
                <a:rPr lang="en-US" sz="1600" kern="1200" dirty="0" smtClean="0"/>
                <a:t>)</a:t>
              </a:r>
              <a:endParaRPr lang="en-US" sz="1600" kern="12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8004107" y="4365447"/>
              <a:ext cx="1085273" cy="1458093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kern="1200" dirty="0" smtClean="0"/>
                <a:t>Exome Analysis</a:t>
              </a:r>
              <a:endParaRPr lang="en-US" sz="1600" kern="1200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946828" y="4365447"/>
              <a:ext cx="1360655" cy="1458092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kern="1200" dirty="0" smtClean="0"/>
                <a:t>Whole Genome Analysis (WGS)</a:t>
              </a:r>
              <a:endParaRPr lang="en-US" sz="1600" kern="1200" dirty="0"/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5400000">
              <a:off x="4613297" y="2559693"/>
              <a:ext cx="546701" cy="1588"/>
            </a:xfrm>
            <a:prstGeom prst="line">
              <a:avLst/>
            </a:prstGeom>
            <a:ln w="82550">
              <a:solidFill>
                <a:srgbClr val="008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>
              <a:off x="4590754" y="3956922"/>
              <a:ext cx="546701" cy="1588"/>
            </a:xfrm>
            <a:prstGeom prst="line">
              <a:avLst/>
            </a:prstGeom>
            <a:ln w="82550">
              <a:solidFill>
                <a:srgbClr val="008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123625" y="6331863"/>
              <a:ext cx="8965755" cy="792905"/>
            </a:xfrm>
            <a:prstGeom prst="rect">
              <a:avLst/>
            </a:prstGeom>
            <a:solidFill>
              <a:schemeClr val="accent6">
                <a:alpha val="89000"/>
              </a:schemeClr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kern="1200" dirty="0" smtClean="0"/>
                <a:t>Functional Annotation, Pathway Analysis – Cell Development &amp; Differentiation, Host-Pathogen interaction, Biomedical research </a:t>
              </a:r>
              <a:endParaRPr lang="en-US" sz="1600" kern="1200" dirty="0"/>
            </a:p>
          </p:txBody>
        </p:sp>
        <p:cxnSp>
          <p:nvCxnSpPr>
            <p:cNvPr id="19" name="Straight Connector 18"/>
            <p:cNvCxnSpPr/>
            <p:nvPr/>
          </p:nvCxnSpPr>
          <p:spPr>
            <a:xfrm rot="5400000">
              <a:off x="4616716" y="6057719"/>
              <a:ext cx="546701" cy="1588"/>
            </a:xfrm>
            <a:prstGeom prst="line">
              <a:avLst/>
            </a:prstGeom>
            <a:ln w="825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itle 1"/>
          <p:cNvSpPr txBox="1">
            <a:spLocks/>
          </p:cNvSpPr>
          <p:nvPr/>
        </p:nvSpPr>
        <p:spPr>
          <a:xfrm>
            <a:off x="308880" y="1936172"/>
            <a:ext cx="8547250" cy="4937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Overview - Computational/Bioinformatics Strategies for Genomic Data Analysis</a:t>
            </a:r>
            <a:endParaRPr lang="en-US" sz="2000" kern="1200" dirty="0"/>
          </a:p>
        </p:txBody>
      </p:sp>
    </p:spTree>
    <p:extLst>
      <p:ext uri="{BB962C8B-B14F-4D97-AF65-F5344CB8AC3E}">
        <p14:creationId xmlns:p14="http://schemas.microsoft.com/office/powerpoint/2010/main" val="450131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39551" y="1903780"/>
            <a:ext cx="4256267" cy="4937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Genome2Function : (Microbial System)</a:t>
            </a:r>
            <a:endParaRPr lang="en-US" sz="2000" kern="12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262708" y="2523067"/>
            <a:ext cx="8668559" cy="3923626"/>
            <a:chOff x="226625" y="1112832"/>
            <a:chExt cx="9038471" cy="5559611"/>
          </a:xfrm>
        </p:grpSpPr>
        <p:sp>
          <p:nvSpPr>
            <p:cNvPr id="22" name="Round Diagonal Corner Rectangle 21"/>
            <p:cNvSpPr/>
            <p:nvPr/>
          </p:nvSpPr>
          <p:spPr>
            <a:xfrm>
              <a:off x="3136759" y="1112832"/>
              <a:ext cx="3247685" cy="689570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NGS Sequencing Data</a:t>
              </a:r>
            </a:p>
            <a:p>
              <a:pPr algn="ctr"/>
              <a:r>
                <a:rPr lang="en-US" kern="1200" dirty="0" smtClean="0"/>
                <a:t>(WGS/RNA-</a:t>
              </a:r>
              <a:r>
                <a:rPr lang="en-US" kern="1200" dirty="0" err="1" smtClean="0"/>
                <a:t>seq/CHIP-seq</a:t>
              </a:r>
              <a:r>
                <a:rPr lang="en-US" kern="1200" dirty="0" smtClean="0"/>
                <a:t>)</a:t>
              </a:r>
              <a:endParaRPr lang="en-US" kern="1200" dirty="0"/>
            </a:p>
          </p:txBody>
        </p:sp>
        <p:sp>
          <p:nvSpPr>
            <p:cNvPr id="23" name="Round Diagonal Corner Rectangle 22"/>
            <p:cNvSpPr/>
            <p:nvPr/>
          </p:nvSpPr>
          <p:spPr>
            <a:xfrm>
              <a:off x="293340" y="2594343"/>
              <a:ext cx="2590457" cy="682750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Whole Genome Sequence</a:t>
              </a:r>
              <a:endParaRPr lang="en-US" kern="1200" dirty="0"/>
            </a:p>
          </p:txBody>
        </p:sp>
        <p:sp>
          <p:nvSpPr>
            <p:cNvPr id="24" name="Round Diagonal Corner Rectangle 23"/>
            <p:cNvSpPr/>
            <p:nvPr/>
          </p:nvSpPr>
          <p:spPr>
            <a:xfrm>
              <a:off x="330138" y="4125859"/>
              <a:ext cx="2553659" cy="543999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Annotated Genes</a:t>
              </a:r>
            </a:p>
          </p:txBody>
        </p:sp>
        <p:sp>
          <p:nvSpPr>
            <p:cNvPr id="25" name="Round Diagonal Corner Rectangle 24"/>
            <p:cNvSpPr/>
            <p:nvPr/>
          </p:nvSpPr>
          <p:spPr>
            <a:xfrm>
              <a:off x="1881378" y="5901288"/>
              <a:ext cx="2004838" cy="771155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Structure</a:t>
              </a: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rot="10800000" flipV="1">
              <a:off x="2376042" y="1802401"/>
              <a:ext cx="1111920" cy="690201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16200000" flipH="1">
              <a:off x="1071056" y="3667164"/>
              <a:ext cx="780144" cy="1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1461130" y="4669858"/>
              <a:ext cx="1233053" cy="115600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 Diagonal Corner Rectangle 28"/>
            <p:cNvSpPr/>
            <p:nvPr/>
          </p:nvSpPr>
          <p:spPr>
            <a:xfrm>
              <a:off x="6968938" y="5880483"/>
              <a:ext cx="2004838" cy="791960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Function</a:t>
              </a: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3886216" y="6313777"/>
              <a:ext cx="3082722" cy="1588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ound Diagonal Corner Rectangle 30"/>
            <p:cNvSpPr/>
            <p:nvPr/>
          </p:nvSpPr>
          <p:spPr>
            <a:xfrm>
              <a:off x="3487962" y="2623240"/>
              <a:ext cx="2590457" cy="653853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err="1" smtClean="0"/>
                <a:t>Transcriptome</a:t>
              </a:r>
              <a:r>
                <a:rPr lang="en-US" kern="1200" dirty="0" smtClean="0"/>
                <a:t> Sequences</a:t>
              </a:r>
              <a:endParaRPr lang="en-US" kern="1200" dirty="0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rot="10800000" flipV="1">
              <a:off x="3593409" y="4669858"/>
              <a:ext cx="1188992" cy="115600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 Diagonal Corner Rectangle 32"/>
            <p:cNvSpPr/>
            <p:nvPr/>
          </p:nvSpPr>
          <p:spPr>
            <a:xfrm>
              <a:off x="3593407" y="4180479"/>
              <a:ext cx="2590457" cy="489379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Identified Genes</a:t>
              </a:r>
              <a:endParaRPr lang="en-US" kern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76041" y="5108004"/>
              <a:ext cx="457690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Structure Modeling/Structure Database Search</a:t>
              </a:r>
              <a:endParaRPr lang="en-US" kern="12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36417" y="5838708"/>
              <a:ext cx="24673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Docking/Binding Affinity</a:t>
              </a:r>
              <a:endParaRPr lang="en-US" kern="1200" dirty="0"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rot="5400000">
              <a:off x="4392551" y="3735217"/>
              <a:ext cx="917837" cy="1588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226625" y="3431724"/>
              <a:ext cx="9038471" cy="47971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kern="1200" dirty="0" smtClean="0"/>
                <a:t>Coding Gene Finding/ncRNA Finding/DNA motif Finding/Gene Annotation/variation</a:t>
              </a:r>
              <a:endParaRPr lang="en-US" sz="1600" kern="1200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rot="16200000" flipH="1">
              <a:off x="4386430" y="2109872"/>
              <a:ext cx="791942" cy="234794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851360" y="1938606"/>
              <a:ext cx="19993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Assembly/Mapping</a:t>
              </a:r>
              <a:endParaRPr lang="en-US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64473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0133" y="1868440"/>
            <a:ext cx="753283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High-throughput Sequencing Techniques and Ever-growing Genomic Data Sets</a:t>
            </a:r>
          </a:p>
        </p:txBody>
      </p:sp>
      <p:pic>
        <p:nvPicPr>
          <p:cNvPr id="5" name="Picture 4" descr="1000genome_natur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634" y="2359625"/>
            <a:ext cx="6321614" cy="4425130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1" name="Picture 10" descr="zoomed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4066" y="4068436"/>
            <a:ext cx="6008032" cy="3810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07165" y="6094581"/>
            <a:ext cx="2536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Nature, 467, 1061 (2010)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58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:mv="urn:schemas-microsoft-com:mac:vml" xmlns="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Unprecedented novel opportunities for life sciences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High-throughput DNA sequencing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Significant roles of computation (algorithm, methods, implementation, and infrastructure)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Data-intensive computation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Driving paradigm shift in computational biology touting the importance of distributed parallel execution </a:t>
            </a:r>
            <a:endParaRPr lang="en-US" sz="2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1724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aga_them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6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2_saga_them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2_Nouvelle présentation">
  <a:themeElements>
    <a:clrScheme name="Nouvelle présentation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Nouvelle pré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lnDef>
  </a:objectDefaults>
  <a:extraClrSchemeLst>
    <a:extraClrScheme>
      <a:clrScheme name="Nouvelle présentation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7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8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5.xml><?xml version="1.0" encoding="utf-8"?>
<a:theme xmlns:a="http://schemas.openxmlformats.org/drawingml/2006/main" name="9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ouvelle présentation">
  <a:themeElements>
    <a:clrScheme name="Nouvelle présentation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Nouvelle pré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lnDef>
  </a:objectDefaults>
  <a:extraClrSchemeLst>
    <a:extraClrScheme>
      <a:clrScheme name="Nouvelle présentation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4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saga_them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1_Nouvelle présentation">
  <a:themeElements>
    <a:clrScheme name="Nouvelle présentation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Nouvelle pré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lnDef>
  </a:objectDefaults>
  <a:extraClrSchemeLst>
    <a:extraClrScheme>
      <a:clrScheme name="Nouvelle présentation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3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5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saga_theme.thmx</Template>
  <TotalTime>8121</TotalTime>
  <Words>2502</Words>
  <Application>Microsoft Macintosh PowerPoint</Application>
  <PresentationFormat>On-screen Show (4:3)</PresentationFormat>
  <Paragraphs>417</Paragraphs>
  <Slides>28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15</vt:i4>
      </vt:variant>
      <vt:variant>
        <vt:lpstr>Slide Titles</vt:lpstr>
      </vt:variant>
      <vt:variant>
        <vt:i4>28</vt:i4>
      </vt:variant>
    </vt:vector>
  </HeadingPairs>
  <TitlesOfParts>
    <vt:vector size="43" baseType="lpstr">
      <vt:lpstr>saga_theme</vt:lpstr>
      <vt:lpstr>Nouvelle présentation</vt:lpstr>
      <vt:lpstr>1_Perspective</vt:lpstr>
      <vt:lpstr>2_Perspective</vt:lpstr>
      <vt:lpstr>4_Perspective</vt:lpstr>
      <vt:lpstr>1_saga_theme</vt:lpstr>
      <vt:lpstr>1_Nouvelle présentation</vt:lpstr>
      <vt:lpstr>3_Perspective</vt:lpstr>
      <vt:lpstr>5_Perspective</vt:lpstr>
      <vt:lpstr>6_Perspective</vt:lpstr>
      <vt:lpstr>2_saga_theme</vt:lpstr>
      <vt:lpstr>2_Nouvelle présentation</vt:lpstr>
      <vt:lpstr>7_Perspective</vt:lpstr>
      <vt:lpstr>8_Perspective</vt:lpstr>
      <vt:lpstr>9_Perspective</vt:lpstr>
      <vt:lpstr>   Joohyun Kim, Sharath Maddineni, Shantenu Jha Center for Computation and Technology (CCT) Louisiana State University </vt:lpstr>
      <vt:lpstr>Content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Distributed Computing: Solution or Complexity?</vt:lpstr>
      <vt:lpstr>Distributed Computing: Solution or Complexity?</vt:lpstr>
      <vt:lpstr>Distributed Computing : Solution or Another Complexity?</vt:lpstr>
      <vt:lpstr>DARE Framework: Built upon SAGA-BigJob</vt:lpstr>
      <vt:lpstr>DARE Framework: Built upon SAGA-BigJob</vt:lpstr>
      <vt:lpstr>DARE Framework: Built upon SAGA-BigJob</vt:lpstr>
      <vt:lpstr>DARE Framework: Built upon SAGA-BigJob</vt:lpstr>
      <vt:lpstr>DARE Framework: Built upon SAGA-BigJob</vt:lpstr>
      <vt:lpstr>DARE Framework: Built upon SAGA-BigJob</vt:lpstr>
      <vt:lpstr> DARE Framework: Built upon SAGA-BigJob </vt:lpstr>
      <vt:lpstr>DARE Framework: Built upon SAGA-BigJob</vt:lpstr>
      <vt:lpstr>DARE Framework: Built upon SAGA-BigJob</vt:lpstr>
      <vt:lpstr>DARE Framework: Built upon SAGA-BigJob</vt:lpstr>
      <vt:lpstr>DARE-NGS : Mapping on Scalable Distributed HPC resources</vt:lpstr>
      <vt:lpstr>DARE-NGS : Mapping on Scalable Distributed HPC resources</vt:lpstr>
      <vt:lpstr>DARE-NGS : Mapping on Scalable Distributed HPC resources</vt:lpstr>
      <vt:lpstr>DARE-NGS : Mapping on Scalable Distributed HPC resources</vt:lpstr>
      <vt:lpstr>DARE-NGS : Mapping on Scalable Distributed HPC resources</vt:lpstr>
      <vt:lpstr>Acknowledgements</vt:lpstr>
    </vt:vector>
  </TitlesOfParts>
  <Company>LSU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DARE-NGS : Towards Extensible and Scalable NGS Analytics on the TeraGrid/XD</dc:title>
  <dc:creator>Joohyun Kim</dc:creator>
  <cp:lastModifiedBy>Joohyun Kim</cp:lastModifiedBy>
  <cp:revision>143</cp:revision>
  <dcterms:created xsi:type="dcterms:W3CDTF">2011-04-14T08:15:03Z</dcterms:created>
  <dcterms:modified xsi:type="dcterms:W3CDTF">2011-04-14T15:32:21Z</dcterms:modified>
</cp:coreProperties>
</file>